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5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147375550" r:id="rId3"/>
    <p:sldId id="257" r:id="rId4"/>
    <p:sldId id="258" r:id="rId5"/>
    <p:sldId id="263" r:id="rId6"/>
    <p:sldId id="264" r:id="rId7"/>
    <p:sldId id="276" r:id="rId8"/>
    <p:sldId id="2147375552" r:id="rId9"/>
    <p:sldId id="2147375553" r:id="rId10"/>
    <p:sldId id="277" r:id="rId11"/>
    <p:sldId id="278" r:id="rId12"/>
    <p:sldId id="2147375551" r:id="rId13"/>
    <p:sldId id="301" r:id="rId14"/>
    <p:sldId id="2147375510" r:id="rId15"/>
    <p:sldId id="2147375518" r:id="rId16"/>
    <p:sldId id="339" r:id="rId17"/>
    <p:sldId id="312" r:id="rId18"/>
    <p:sldId id="2147375547" r:id="rId19"/>
    <p:sldId id="2147375548" r:id="rId20"/>
    <p:sldId id="320" r:id="rId21"/>
    <p:sldId id="2147375549" r:id="rId22"/>
    <p:sldId id="2147375535" r:id="rId23"/>
    <p:sldId id="2147375536" r:id="rId24"/>
    <p:sldId id="2147375537" r:id="rId25"/>
    <p:sldId id="2147375538" r:id="rId26"/>
    <p:sldId id="2147375539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I" initials="M" lastIdx="1" clrIdx="0">
    <p:extLst>
      <p:ext uri="{19B8F6BF-5375-455C-9EA6-DF929625EA0E}">
        <p15:presenceInfo xmlns:p15="http://schemas.microsoft.com/office/powerpoint/2012/main" userId="ebe09374a92674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85810-726E-4AB5-8E30-E46740DD0E42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E81E0-6454-46E1-98C0-42CA04195F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993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42735fd2a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1042735fd2a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37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42735fd2a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1042735fd2a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42735fd2a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1042735fd2a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29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42735fd2a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1042735fd2a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BD2F-0206-409D-82A7-D8E937884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BBB7B-C9B3-4A18-832B-C53B6003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3E8A-16CC-4126-BFE7-47975B89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5CAF-3073-4417-AB45-54D64C7A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063-2671-43B0-A99D-F1A9CBF8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59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005F-DD1A-4452-9A28-2EBF6B99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23C33-9E78-463F-BE83-4550AB7BF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F9AF7-BE73-4F2C-B79C-190BA42B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1DD9D-C46B-4F26-8C77-49C46D28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C3FF-F065-4C18-AC2F-CEA4E717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495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BF5D8-5D4F-48E9-9C09-9CC9ED320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41000-09E2-444E-9914-7949BE1AB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ECA84-F61F-4327-B1DA-9B9FEA03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5C69F-C2AE-4471-94F2-2D43561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3627-4CFF-4342-84BC-F06D0A8E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388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12192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12191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904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" y="6347459"/>
            <a:ext cx="12184380" cy="487680"/>
          </a:xfrm>
          <a:custGeom>
            <a:avLst/>
            <a:gdLst/>
            <a:ahLst/>
            <a:cxnLst/>
            <a:rect l="l" t="t" r="r" b="b"/>
            <a:pathLst>
              <a:path w="12184380" h="487679">
                <a:moveTo>
                  <a:pt x="12184380" y="0"/>
                </a:moveTo>
                <a:lnTo>
                  <a:pt x="0" y="0"/>
                </a:lnTo>
                <a:lnTo>
                  <a:pt x="0" y="487679"/>
                </a:lnTo>
                <a:lnTo>
                  <a:pt x="12184380" y="487679"/>
                </a:lnTo>
                <a:lnTo>
                  <a:pt x="12184380" y="0"/>
                </a:lnTo>
                <a:close/>
              </a:path>
            </a:pathLst>
          </a:custGeom>
          <a:solidFill>
            <a:srgbClr val="08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4063" y="6356602"/>
            <a:ext cx="609600" cy="43281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205472" y="1022603"/>
            <a:ext cx="2286000" cy="86995"/>
          </a:xfrm>
          <a:custGeom>
            <a:avLst/>
            <a:gdLst/>
            <a:ahLst/>
            <a:cxnLst/>
            <a:rect l="l" t="t" r="r" b="b"/>
            <a:pathLst>
              <a:path w="2286000" h="86994">
                <a:moveTo>
                  <a:pt x="2286000" y="0"/>
                </a:moveTo>
                <a:lnTo>
                  <a:pt x="0" y="0"/>
                </a:lnTo>
                <a:lnTo>
                  <a:pt x="0" y="86867"/>
                </a:lnTo>
                <a:lnTo>
                  <a:pt x="2286000" y="86867"/>
                </a:lnTo>
                <a:lnTo>
                  <a:pt x="2286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919472" y="1022603"/>
            <a:ext cx="2286000" cy="86995"/>
          </a:xfrm>
          <a:custGeom>
            <a:avLst/>
            <a:gdLst/>
            <a:ahLst/>
            <a:cxnLst/>
            <a:rect l="l" t="t" r="r" b="b"/>
            <a:pathLst>
              <a:path w="2286000" h="86994">
                <a:moveTo>
                  <a:pt x="2286000" y="0"/>
                </a:moveTo>
                <a:lnTo>
                  <a:pt x="0" y="0"/>
                </a:lnTo>
                <a:lnTo>
                  <a:pt x="0" y="86867"/>
                </a:lnTo>
                <a:lnTo>
                  <a:pt x="2286000" y="86867"/>
                </a:lnTo>
                <a:lnTo>
                  <a:pt x="22860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33472" y="1022603"/>
            <a:ext cx="2286000" cy="86995"/>
          </a:xfrm>
          <a:custGeom>
            <a:avLst/>
            <a:gdLst/>
            <a:ahLst/>
            <a:cxnLst/>
            <a:rect l="l" t="t" r="r" b="b"/>
            <a:pathLst>
              <a:path w="2286000" h="86994">
                <a:moveTo>
                  <a:pt x="2286000" y="0"/>
                </a:moveTo>
                <a:lnTo>
                  <a:pt x="0" y="0"/>
                </a:lnTo>
                <a:lnTo>
                  <a:pt x="0" y="86867"/>
                </a:lnTo>
                <a:lnTo>
                  <a:pt x="2286000" y="86867"/>
                </a:lnTo>
                <a:lnTo>
                  <a:pt x="22860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47472" y="1022603"/>
            <a:ext cx="2286000" cy="86995"/>
          </a:xfrm>
          <a:custGeom>
            <a:avLst/>
            <a:gdLst/>
            <a:ahLst/>
            <a:cxnLst/>
            <a:rect l="l" t="t" r="r" b="b"/>
            <a:pathLst>
              <a:path w="2286000" h="86994">
                <a:moveTo>
                  <a:pt x="2286000" y="0"/>
                </a:moveTo>
                <a:lnTo>
                  <a:pt x="0" y="0"/>
                </a:lnTo>
                <a:lnTo>
                  <a:pt x="0" y="86867"/>
                </a:lnTo>
                <a:lnTo>
                  <a:pt x="2286000" y="86867"/>
                </a:lnTo>
                <a:lnTo>
                  <a:pt x="2286000" y="0"/>
                </a:lnTo>
                <a:close/>
              </a:path>
            </a:pathLst>
          </a:custGeom>
          <a:solidFill>
            <a:srgbClr val="30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482328" y="1022603"/>
            <a:ext cx="2286000" cy="86995"/>
          </a:xfrm>
          <a:custGeom>
            <a:avLst/>
            <a:gdLst/>
            <a:ahLst/>
            <a:cxnLst/>
            <a:rect l="l" t="t" r="r" b="b"/>
            <a:pathLst>
              <a:path w="2286000" h="86994">
                <a:moveTo>
                  <a:pt x="2286000" y="0"/>
                </a:moveTo>
                <a:lnTo>
                  <a:pt x="0" y="0"/>
                </a:lnTo>
                <a:lnTo>
                  <a:pt x="0" y="86867"/>
                </a:lnTo>
                <a:lnTo>
                  <a:pt x="2286000" y="86867"/>
                </a:lnTo>
                <a:lnTo>
                  <a:pt x="228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417" y="1327530"/>
            <a:ext cx="5142865" cy="4529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9897" y="1597278"/>
            <a:ext cx="5372100" cy="4174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5244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1050" spc="-50" dirty="0">
                <a:latin typeface="Arial MT"/>
                <a:cs typeface="Arial MT"/>
              </a:rPr>
              <a:t>‹#›</a:t>
            </a:fld>
            <a:endParaRPr sz="105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7362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12492" y="2618231"/>
            <a:ext cx="4568825" cy="2270125"/>
          </a:xfrm>
          <a:custGeom>
            <a:avLst/>
            <a:gdLst/>
            <a:ahLst/>
            <a:cxnLst/>
            <a:rect l="l" t="t" r="r" b="b"/>
            <a:pathLst>
              <a:path w="4568825" h="2270125">
                <a:moveTo>
                  <a:pt x="2040255" y="2199005"/>
                </a:moveTo>
                <a:lnTo>
                  <a:pt x="1982343" y="2184654"/>
                </a:lnTo>
                <a:lnTo>
                  <a:pt x="1925193" y="2169287"/>
                </a:lnTo>
                <a:lnTo>
                  <a:pt x="1868805" y="2152777"/>
                </a:lnTo>
                <a:lnTo>
                  <a:pt x="1813433" y="2135124"/>
                </a:lnTo>
                <a:lnTo>
                  <a:pt x="1758823" y="2116455"/>
                </a:lnTo>
                <a:lnTo>
                  <a:pt x="1704975" y="2096643"/>
                </a:lnTo>
                <a:lnTo>
                  <a:pt x="1652143" y="2075942"/>
                </a:lnTo>
                <a:lnTo>
                  <a:pt x="1600200" y="2054098"/>
                </a:lnTo>
                <a:lnTo>
                  <a:pt x="1549146" y="2031365"/>
                </a:lnTo>
                <a:lnTo>
                  <a:pt x="1499108" y="2007616"/>
                </a:lnTo>
                <a:lnTo>
                  <a:pt x="1449959" y="1982978"/>
                </a:lnTo>
                <a:lnTo>
                  <a:pt x="1401699" y="1957451"/>
                </a:lnTo>
                <a:lnTo>
                  <a:pt x="1354455" y="1930908"/>
                </a:lnTo>
                <a:lnTo>
                  <a:pt x="1308227" y="1903603"/>
                </a:lnTo>
                <a:lnTo>
                  <a:pt x="1263015" y="1875282"/>
                </a:lnTo>
                <a:lnTo>
                  <a:pt x="1218819" y="1846326"/>
                </a:lnTo>
                <a:lnTo>
                  <a:pt x="1175639" y="1816354"/>
                </a:lnTo>
                <a:lnTo>
                  <a:pt x="1133602" y="1785747"/>
                </a:lnTo>
                <a:lnTo>
                  <a:pt x="1092581" y="1754251"/>
                </a:lnTo>
                <a:lnTo>
                  <a:pt x="1052576" y="1722120"/>
                </a:lnTo>
                <a:lnTo>
                  <a:pt x="1013714" y="1689100"/>
                </a:lnTo>
                <a:lnTo>
                  <a:pt x="975995" y="1655445"/>
                </a:lnTo>
                <a:lnTo>
                  <a:pt x="939419" y="1621155"/>
                </a:lnTo>
                <a:lnTo>
                  <a:pt x="903986" y="1586103"/>
                </a:lnTo>
                <a:lnTo>
                  <a:pt x="869696" y="1550416"/>
                </a:lnTo>
                <a:lnTo>
                  <a:pt x="836549" y="1514221"/>
                </a:lnTo>
                <a:lnTo>
                  <a:pt x="804672" y="1477264"/>
                </a:lnTo>
                <a:lnTo>
                  <a:pt x="773938" y="1439799"/>
                </a:lnTo>
                <a:lnTo>
                  <a:pt x="744474" y="1401826"/>
                </a:lnTo>
                <a:lnTo>
                  <a:pt x="716153" y="1363218"/>
                </a:lnTo>
                <a:lnTo>
                  <a:pt x="689229" y="1324102"/>
                </a:lnTo>
                <a:lnTo>
                  <a:pt x="663448" y="1284478"/>
                </a:lnTo>
                <a:lnTo>
                  <a:pt x="639064" y="1244346"/>
                </a:lnTo>
                <a:lnTo>
                  <a:pt x="615823" y="1203833"/>
                </a:lnTo>
                <a:lnTo>
                  <a:pt x="594106" y="1162812"/>
                </a:lnTo>
                <a:lnTo>
                  <a:pt x="573532" y="1121410"/>
                </a:lnTo>
                <a:lnTo>
                  <a:pt x="554355" y="1079627"/>
                </a:lnTo>
                <a:lnTo>
                  <a:pt x="536575" y="1037463"/>
                </a:lnTo>
                <a:lnTo>
                  <a:pt x="520192" y="994918"/>
                </a:lnTo>
                <a:lnTo>
                  <a:pt x="505206" y="952119"/>
                </a:lnTo>
                <a:lnTo>
                  <a:pt x="491617" y="908939"/>
                </a:lnTo>
                <a:lnTo>
                  <a:pt x="479425" y="865378"/>
                </a:lnTo>
                <a:lnTo>
                  <a:pt x="468630" y="821690"/>
                </a:lnTo>
                <a:lnTo>
                  <a:pt x="459359" y="777748"/>
                </a:lnTo>
                <a:lnTo>
                  <a:pt x="451612" y="733425"/>
                </a:lnTo>
                <a:lnTo>
                  <a:pt x="445262" y="689102"/>
                </a:lnTo>
                <a:lnTo>
                  <a:pt x="440436" y="644398"/>
                </a:lnTo>
                <a:lnTo>
                  <a:pt x="437134" y="599694"/>
                </a:lnTo>
                <a:lnTo>
                  <a:pt x="435356" y="554736"/>
                </a:lnTo>
                <a:lnTo>
                  <a:pt x="435102" y="509778"/>
                </a:lnTo>
                <a:lnTo>
                  <a:pt x="436372" y="464566"/>
                </a:lnTo>
                <a:lnTo>
                  <a:pt x="439293" y="419354"/>
                </a:lnTo>
                <a:lnTo>
                  <a:pt x="443738" y="374015"/>
                </a:lnTo>
                <a:lnTo>
                  <a:pt x="449961" y="328803"/>
                </a:lnTo>
                <a:lnTo>
                  <a:pt x="457581" y="283464"/>
                </a:lnTo>
                <a:lnTo>
                  <a:pt x="466979" y="238125"/>
                </a:lnTo>
                <a:lnTo>
                  <a:pt x="478028" y="192786"/>
                </a:lnTo>
                <a:lnTo>
                  <a:pt x="490728" y="147447"/>
                </a:lnTo>
                <a:lnTo>
                  <a:pt x="505079" y="102362"/>
                </a:lnTo>
                <a:lnTo>
                  <a:pt x="69977" y="0"/>
                </a:lnTo>
                <a:lnTo>
                  <a:pt x="55626" y="45212"/>
                </a:lnTo>
                <a:lnTo>
                  <a:pt x="42926" y="90424"/>
                </a:lnTo>
                <a:lnTo>
                  <a:pt x="31877" y="135763"/>
                </a:lnTo>
                <a:lnTo>
                  <a:pt x="22606" y="181102"/>
                </a:lnTo>
                <a:lnTo>
                  <a:pt x="14859" y="226441"/>
                </a:lnTo>
                <a:lnTo>
                  <a:pt x="8763" y="271780"/>
                </a:lnTo>
                <a:lnTo>
                  <a:pt x="4191" y="317119"/>
                </a:lnTo>
                <a:lnTo>
                  <a:pt x="1270" y="362331"/>
                </a:lnTo>
                <a:lnTo>
                  <a:pt x="0" y="407416"/>
                </a:lnTo>
                <a:lnTo>
                  <a:pt x="254" y="452501"/>
                </a:lnTo>
                <a:lnTo>
                  <a:pt x="2032" y="497332"/>
                </a:lnTo>
                <a:lnTo>
                  <a:pt x="5334" y="542163"/>
                </a:lnTo>
                <a:lnTo>
                  <a:pt x="10160" y="586740"/>
                </a:lnTo>
                <a:lnTo>
                  <a:pt x="16510" y="631190"/>
                </a:lnTo>
                <a:lnTo>
                  <a:pt x="24257" y="675386"/>
                </a:lnTo>
                <a:lnTo>
                  <a:pt x="33528" y="719328"/>
                </a:lnTo>
                <a:lnTo>
                  <a:pt x="44323" y="763143"/>
                </a:lnTo>
                <a:lnTo>
                  <a:pt x="56515" y="806577"/>
                </a:lnTo>
                <a:lnTo>
                  <a:pt x="70104" y="849757"/>
                </a:lnTo>
                <a:lnTo>
                  <a:pt x="85090" y="892683"/>
                </a:lnTo>
                <a:lnTo>
                  <a:pt x="101473" y="935113"/>
                </a:lnTo>
                <a:lnTo>
                  <a:pt x="119253" y="977392"/>
                </a:lnTo>
                <a:lnTo>
                  <a:pt x="138430" y="1019175"/>
                </a:lnTo>
                <a:lnTo>
                  <a:pt x="158877" y="1060577"/>
                </a:lnTo>
                <a:lnTo>
                  <a:pt x="180721" y="1101471"/>
                </a:lnTo>
                <a:lnTo>
                  <a:pt x="203835" y="1142111"/>
                </a:lnTo>
                <a:lnTo>
                  <a:pt x="228346" y="1182116"/>
                </a:lnTo>
                <a:lnTo>
                  <a:pt x="254000" y="1221740"/>
                </a:lnTo>
                <a:lnTo>
                  <a:pt x="281051" y="1260856"/>
                </a:lnTo>
                <a:lnTo>
                  <a:pt x="309245" y="1299464"/>
                </a:lnTo>
                <a:lnTo>
                  <a:pt x="338836" y="1337564"/>
                </a:lnTo>
                <a:lnTo>
                  <a:pt x="369570" y="1375029"/>
                </a:lnTo>
                <a:lnTo>
                  <a:pt x="401447" y="1411859"/>
                </a:lnTo>
                <a:lnTo>
                  <a:pt x="434594" y="1448181"/>
                </a:lnTo>
                <a:lnTo>
                  <a:pt x="468884" y="1483868"/>
                </a:lnTo>
                <a:lnTo>
                  <a:pt x="504317" y="1518793"/>
                </a:lnTo>
                <a:lnTo>
                  <a:pt x="540893" y="1553210"/>
                </a:lnTo>
                <a:lnTo>
                  <a:pt x="578612" y="1586865"/>
                </a:lnTo>
                <a:lnTo>
                  <a:pt x="617474" y="1619758"/>
                </a:lnTo>
                <a:lnTo>
                  <a:pt x="657479" y="1652016"/>
                </a:lnTo>
                <a:lnTo>
                  <a:pt x="698500" y="1683385"/>
                </a:lnTo>
                <a:lnTo>
                  <a:pt x="740537" y="1714119"/>
                </a:lnTo>
                <a:lnTo>
                  <a:pt x="783717" y="1743964"/>
                </a:lnTo>
                <a:lnTo>
                  <a:pt x="827913" y="1773047"/>
                </a:lnTo>
                <a:lnTo>
                  <a:pt x="873112" y="1801241"/>
                </a:lnTo>
                <a:lnTo>
                  <a:pt x="919353" y="1828673"/>
                </a:lnTo>
                <a:lnTo>
                  <a:pt x="966597" y="1855089"/>
                </a:lnTo>
                <a:lnTo>
                  <a:pt x="1014857" y="1880743"/>
                </a:lnTo>
                <a:lnTo>
                  <a:pt x="1064006" y="1905381"/>
                </a:lnTo>
                <a:lnTo>
                  <a:pt x="1114044" y="1929130"/>
                </a:lnTo>
                <a:lnTo>
                  <a:pt x="1165098" y="1951863"/>
                </a:lnTo>
                <a:lnTo>
                  <a:pt x="1217041" y="1973580"/>
                </a:lnTo>
                <a:lnTo>
                  <a:pt x="1270000" y="1994408"/>
                </a:lnTo>
                <a:lnTo>
                  <a:pt x="1323721" y="2014093"/>
                </a:lnTo>
                <a:lnTo>
                  <a:pt x="1378331" y="2032889"/>
                </a:lnTo>
                <a:lnTo>
                  <a:pt x="1433830" y="2050415"/>
                </a:lnTo>
                <a:lnTo>
                  <a:pt x="1490091" y="2067052"/>
                </a:lnTo>
                <a:lnTo>
                  <a:pt x="1547241" y="2082419"/>
                </a:lnTo>
                <a:lnTo>
                  <a:pt x="1605153" y="2096643"/>
                </a:lnTo>
                <a:lnTo>
                  <a:pt x="2040255" y="2199005"/>
                </a:lnTo>
                <a:close/>
              </a:path>
              <a:path w="4568825" h="2270125">
                <a:moveTo>
                  <a:pt x="4568698" y="1623060"/>
                </a:moveTo>
                <a:lnTo>
                  <a:pt x="4443349" y="1028700"/>
                </a:lnTo>
                <a:lnTo>
                  <a:pt x="3737356" y="1427988"/>
                </a:lnTo>
                <a:lnTo>
                  <a:pt x="3935349" y="1474343"/>
                </a:lnTo>
                <a:lnTo>
                  <a:pt x="3900932" y="1512570"/>
                </a:lnTo>
                <a:lnTo>
                  <a:pt x="3865118" y="1549654"/>
                </a:lnTo>
                <a:lnTo>
                  <a:pt x="3828288" y="1585849"/>
                </a:lnTo>
                <a:lnTo>
                  <a:pt x="3790061" y="1621028"/>
                </a:lnTo>
                <a:lnTo>
                  <a:pt x="3750818" y="1655318"/>
                </a:lnTo>
                <a:lnTo>
                  <a:pt x="3710432" y="1688465"/>
                </a:lnTo>
                <a:lnTo>
                  <a:pt x="3668903" y="1720596"/>
                </a:lnTo>
                <a:lnTo>
                  <a:pt x="3626231" y="1751711"/>
                </a:lnTo>
                <a:lnTo>
                  <a:pt x="3582670" y="1781810"/>
                </a:lnTo>
                <a:lnTo>
                  <a:pt x="3537966" y="1810893"/>
                </a:lnTo>
                <a:lnTo>
                  <a:pt x="3492373" y="1838833"/>
                </a:lnTo>
                <a:lnTo>
                  <a:pt x="3445891" y="1865757"/>
                </a:lnTo>
                <a:lnTo>
                  <a:pt x="3398393" y="1891665"/>
                </a:lnTo>
                <a:lnTo>
                  <a:pt x="3350006" y="1916430"/>
                </a:lnTo>
                <a:lnTo>
                  <a:pt x="3300857" y="1940052"/>
                </a:lnTo>
                <a:lnTo>
                  <a:pt x="3250819" y="1962658"/>
                </a:lnTo>
                <a:lnTo>
                  <a:pt x="3200019" y="1983994"/>
                </a:lnTo>
                <a:lnTo>
                  <a:pt x="3148457" y="2004314"/>
                </a:lnTo>
                <a:lnTo>
                  <a:pt x="3096133" y="2023491"/>
                </a:lnTo>
                <a:lnTo>
                  <a:pt x="3043174" y="2041525"/>
                </a:lnTo>
                <a:lnTo>
                  <a:pt x="2989580" y="2058416"/>
                </a:lnTo>
                <a:lnTo>
                  <a:pt x="2935351" y="2074164"/>
                </a:lnTo>
                <a:lnTo>
                  <a:pt x="2880487" y="2088642"/>
                </a:lnTo>
                <a:lnTo>
                  <a:pt x="2824988" y="2101977"/>
                </a:lnTo>
                <a:lnTo>
                  <a:pt x="2768981" y="2114042"/>
                </a:lnTo>
                <a:lnTo>
                  <a:pt x="2712593" y="2125091"/>
                </a:lnTo>
                <a:lnTo>
                  <a:pt x="2655570" y="2134743"/>
                </a:lnTo>
                <a:lnTo>
                  <a:pt x="2598166" y="2143252"/>
                </a:lnTo>
                <a:lnTo>
                  <a:pt x="2540381" y="2150491"/>
                </a:lnTo>
                <a:lnTo>
                  <a:pt x="2482215" y="2156587"/>
                </a:lnTo>
                <a:lnTo>
                  <a:pt x="2423668" y="2161286"/>
                </a:lnTo>
                <a:lnTo>
                  <a:pt x="2364740" y="2164842"/>
                </a:lnTo>
                <a:lnTo>
                  <a:pt x="2305685" y="2167001"/>
                </a:lnTo>
                <a:lnTo>
                  <a:pt x="2246249" y="2168017"/>
                </a:lnTo>
                <a:lnTo>
                  <a:pt x="2186559" y="2167636"/>
                </a:lnTo>
                <a:lnTo>
                  <a:pt x="2126742" y="2165985"/>
                </a:lnTo>
                <a:lnTo>
                  <a:pt x="2066798" y="2162937"/>
                </a:lnTo>
                <a:lnTo>
                  <a:pt x="2006600" y="2158746"/>
                </a:lnTo>
                <a:lnTo>
                  <a:pt x="1946402" y="2153031"/>
                </a:lnTo>
                <a:lnTo>
                  <a:pt x="1886077" y="2146173"/>
                </a:lnTo>
                <a:lnTo>
                  <a:pt x="1825752" y="2137791"/>
                </a:lnTo>
                <a:lnTo>
                  <a:pt x="1882013" y="2155444"/>
                </a:lnTo>
                <a:lnTo>
                  <a:pt x="1938528" y="2171700"/>
                </a:lnTo>
                <a:lnTo>
                  <a:pt x="1995297" y="2186813"/>
                </a:lnTo>
                <a:lnTo>
                  <a:pt x="2052320" y="2200529"/>
                </a:lnTo>
                <a:lnTo>
                  <a:pt x="2109343" y="2212975"/>
                </a:lnTo>
                <a:lnTo>
                  <a:pt x="2166620" y="2224278"/>
                </a:lnTo>
                <a:lnTo>
                  <a:pt x="2224024" y="2234311"/>
                </a:lnTo>
                <a:lnTo>
                  <a:pt x="2281428" y="2243074"/>
                </a:lnTo>
                <a:lnTo>
                  <a:pt x="2338959" y="2250567"/>
                </a:lnTo>
                <a:lnTo>
                  <a:pt x="2396490" y="2256917"/>
                </a:lnTo>
                <a:lnTo>
                  <a:pt x="2454021" y="2261997"/>
                </a:lnTo>
                <a:lnTo>
                  <a:pt x="2511425" y="2265807"/>
                </a:lnTo>
                <a:lnTo>
                  <a:pt x="2568829" y="2268474"/>
                </a:lnTo>
                <a:lnTo>
                  <a:pt x="2626106" y="2269871"/>
                </a:lnTo>
                <a:lnTo>
                  <a:pt x="2683256" y="2270125"/>
                </a:lnTo>
                <a:lnTo>
                  <a:pt x="2740279" y="2269236"/>
                </a:lnTo>
                <a:lnTo>
                  <a:pt x="2797175" y="2267077"/>
                </a:lnTo>
                <a:lnTo>
                  <a:pt x="2853690" y="2263775"/>
                </a:lnTo>
                <a:lnTo>
                  <a:pt x="2910078" y="2259330"/>
                </a:lnTo>
                <a:lnTo>
                  <a:pt x="2966085" y="2253742"/>
                </a:lnTo>
                <a:lnTo>
                  <a:pt x="3021838" y="2247011"/>
                </a:lnTo>
                <a:lnTo>
                  <a:pt x="3077337" y="2239010"/>
                </a:lnTo>
                <a:lnTo>
                  <a:pt x="3132328" y="2229993"/>
                </a:lnTo>
                <a:lnTo>
                  <a:pt x="3187065" y="2219706"/>
                </a:lnTo>
                <a:lnTo>
                  <a:pt x="3241294" y="2208403"/>
                </a:lnTo>
                <a:lnTo>
                  <a:pt x="3295015" y="2195957"/>
                </a:lnTo>
                <a:lnTo>
                  <a:pt x="3348228" y="2182368"/>
                </a:lnTo>
                <a:lnTo>
                  <a:pt x="3401060" y="2167636"/>
                </a:lnTo>
                <a:lnTo>
                  <a:pt x="3453257" y="2151888"/>
                </a:lnTo>
                <a:lnTo>
                  <a:pt x="3504946" y="2134997"/>
                </a:lnTo>
                <a:lnTo>
                  <a:pt x="3555873" y="2116963"/>
                </a:lnTo>
                <a:lnTo>
                  <a:pt x="3606292" y="2097913"/>
                </a:lnTo>
                <a:lnTo>
                  <a:pt x="3656076" y="2077720"/>
                </a:lnTo>
                <a:lnTo>
                  <a:pt x="3705098" y="2056511"/>
                </a:lnTo>
                <a:lnTo>
                  <a:pt x="3753358" y="2034159"/>
                </a:lnTo>
                <a:lnTo>
                  <a:pt x="3800983" y="2010918"/>
                </a:lnTo>
                <a:lnTo>
                  <a:pt x="3847719" y="1986534"/>
                </a:lnTo>
                <a:lnTo>
                  <a:pt x="3893693" y="1961007"/>
                </a:lnTo>
                <a:lnTo>
                  <a:pt x="3938778" y="1934591"/>
                </a:lnTo>
                <a:lnTo>
                  <a:pt x="3982974" y="1907032"/>
                </a:lnTo>
                <a:lnTo>
                  <a:pt x="4026281" y="1878457"/>
                </a:lnTo>
                <a:lnTo>
                  <a:pt x="4068699" y="1848993"/>
                </a:lnTo>
                <a:lnTo>
                  <a:pt x="4110101" y="1818386"/>
                </a:lnTo>
                <a:lnTo>
                  <a:pt x="4150487" y="1786890"/>
                </a:lnTo>
                <a:lnTo>
                  <a:pt x="4189984" y="1754251"/>
                </a:lnTo>
                <a:lnTo>
                  <a:pt x="4228338" y="1720723"/>
                </a:lnTo>
                <a:lnTo>
                  <a:pt x="4265549" y="1686179"/>
                </a:lnTo>
                <a:lnTo>
                  <a:pt x="4301744" y="1650619"/>
                </a:lnTo>
                <a:lnTo>
                  <a:pt x="4336796" y="1614170"/>
                </a:lnTo>
                <a:lnTo>
                  <a:pt x="4370578" y="1576705"/>
                </a:lnTo>
                <a:lnTo>
                  <a:pt x="4568698" y="162306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672083"/>
            <a:ext cx="2551176" cy="16535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6792" y="836675"/>
            <a:ext cx="2221991" cy="13243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1444" y="1845563"/>
            <a:ext cx="2878836" cy="186537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1163" y="736091"/>
            <a:ext cx="716279" cy="119938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3456" y="723899"/>
            <a:ext cx="493775" cy="11963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2313" y="254000"/>
            <a:ext cx="1911350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27173" y="5044516"/>
            <a:ext cx="6163945" cy="894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5244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1050" spc="-50" dirty="0">
                <a:latin typeface="Arial MT"/>
                <a:cs typeface="Arial MT"/>
              </a:rPr>
              <a:t>‹#›</a:t>
            </a:fld>
            <a:endParaRPr sz="105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8092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80" y="0"/>
            <a:ext cx="1223755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8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4"/>
            <a:ext cx="6296027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8" y="298009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1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2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1166674" y="2660847"/>
            <a:ext cx="5100319" cy="3899147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39925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40538" y="4360158"/>
            <a:ext cx="2343151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6393637" y="2660846"/>
            <a:ext cx="4872075" cy="3899146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8179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82405" y="4360158"/>
            <a:ext cx="2343151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7863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4"/>
            <a:ext cx="6296027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8" y="298009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1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2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69B7B16-C182-4138-BE03-3504EBA38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2613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78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C17737-46C3-4582-92F7-5CB0ED75B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3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2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2905F5-CCAC-4992-A871-8E721C13A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91999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2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1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50000"/>
                  <a:alpha val="88000"/>
                </a:schemeClr>
              </a:gs>
              <a:gs pos="0">
                <a:schemeClr val="tx2">
                  <a:alpha val="88000"/>
                </a:schemeClr>
              </a:gs>
            </a:gsLst>
            <a:lin ang="162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E9854B0-9D51-44E1-BF22-280F25063FB6}"/>
              </a:ext>
            </a:extLst>
          </p:cNvPr>
          <p:cNvSpPr/>
          <p:nvPr userDrawn="1"/>
        </p:nvSpPr>
        <p:spPr>
          <a:xfrm>
            <a:off x="84500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B2CAB-B2A2-474C-96C0-C86D8A4D168C}"/>
              </a:ext>
            </a:extLst>
          </p:cNvPr>
          <p:cNvSpPr/>
          <p:nvPr userDrawn="1"/>
        </p:nvSpPr>
        <p:spPr>
          <a:xfrm>
            <a:off x="140924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989DE-BC78-4900-AB64-30F8B186FF07}"/>
              </a:ext>
            </a:extLst>
          </p:cNvPr>
          <p:cNvCxnSpPr/>
          <p:nvPr userDrawn="1"/>
        </p:nvCxnSpPr>
        <p:spPr>
          <a:xfrm>
            <a:off x="1527174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398A2924-C294-49A6-BF21-B3FC80631205}"/>
              </a:ext>
            </a:extLst>
          </p:cNvPr>
          <p:cNvSpPr/>
          <p:nvPr userDrawn="1"/>
        </p:nvSpPr>
        <p:spPr>
          <a:xfrm>
            <a:off x="737733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09B9FAB6-DFB1-45EF-A937-C9738F711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65" y="4471990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ECFEED5-A516-4567-8073-EF56AF02C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6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8A2234-8D9A-4E3C-BF9A-9C9523F2C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4571" y="1410845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2A9888-80E9-425A-8C30-0AB54B9C8488}"/>
              </a:ext>
            </a:extLst>
          </p:cNvPr>
          <p:cNvSpPr/>
          <p:nvPr userDrawn="1"/>
        </p:nvSpPr>
        <p:spPr>
          <a:xfrm>
            <a:off x="313145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929F20-5185-4009-ABCF-DF9D1769833F}"/>
              </a:ext>
            </a:extLst>
          </p:cNvPr>
          <p:cNvSpPr/>
          <p:nvPr userDrawn="1"/>
        </p:nvSpPr>
        <p:spPr>
          <a:xfrm>
            <a:off x="369570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C87F56-338F-41FD-BF11-68AE23C69CA7}"/>
              </a:ext>
            </a:extLst>
          </p:cNvPr>
          <p:cNvCxnSpPr/>
          <p:nvPr userDrawn="1"/>
        </p:nvCxnSpPr>
        <p:spPr>
          <a:xfrm>
            <a:off x="3813628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8B877611-0B88-48DB-81A5-86BBE412198E}"/>
              </a:ext>
            </a:extLst>
          </p:cNvPr>
          <p:cNvSpPr/>
          <p:nvPr userDrawn="1"/>
        </p:nvSpPr>
        <p:spPr>
          <a:xfrm>
            <a:off x="3024186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9F2D463-F9DD-4C87-A52A-B1628952C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8019" y="4471990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D7913C4E-54AC-4401-BD6A-3C324870E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8019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60F3663-66CD-4AA2-8BAD-1A9F5389C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025" y="1410845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DCF72BC-264B-47D6-9F54-C8D7CCB84F1D}"/>
              </a:ext>
            </a:extLst>
          </p:cNvPr>
          <p:cNvSpPr/>
          <p:nvPr userDrawn="1"/>
        </p:nvSpPr>
        <p:spPr>
          <a:xfrm>
            <a:off x="5417915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A2F4B4-6F58-4279-B608-DA51BFB87EC7}"/>
              </a:ext>
            </a:extLst>
          </p:cNvPr>
          <p:cNvSpPr/>
          <p:nvPr userDrawn="1"/>
        </p:nvSpPr>
        <p:spPr>
          <a:xfrm>
            <a:off x="5982159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7370D7-484D-4158-B7CA-8FAD91095BB8}"/>
              </a:ext>
            </a:extLst>
          </p:cNvPr>
          <p:cNvCxnSpPr/>
          <p:nvPr userDrawn="1"/>
        </p:nvCxnSpPr>
        <p:spPr>
          <a:xfrm>
            <a:off x="6100085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F27A7920-E8D2-499D-89EE-4DFF47241DAF}"/>
              </a:ext>
            </a:extLst>
          </p:cNvPr>
          <p:cNvSpPr/>
          <p:nvPr userDrawn="1"/>
        </p:nvSpPr>
        <p:spPr>
          <a:xfrm>
            <a:off x="5310643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EFBC7E2-5526-4997-9DE4-80ED10388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4475" y="4471990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36F3225-9F4F-4B05-8E57-3509E98D5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47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42C8455A-CDB0-4830-A65E-F9ECC59A1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7482" y="1410845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D7B8B34-4CB0-4D4F-82F6-A8933E5E1BC4}"/>
              </a:ext>
            </a:extLst>
          </p:cNvPr>
          <p:cNvSpPr/>
          <p:nvPr userDrawn="1"/>
        </p:nvSpPr>
        <p:spPr>
          <a:xfrm>
            <a:off x="77057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5596A3-F32F-406B-96B3-4AFBEA1733EF}"/>
              </a:ext>
            </a:extLst>
          </p:cNvPr>
          <p:cNvSpPr/>
          <p:nvPr userDrawn="1"/>
        </p:nvSpPr>
        <p:spPr>
          <a:xfrm>
            <a:off x="82699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D19EC0-73C8-41E9-AEF4-C3B64E0D7130}"/>
              </a:ext>
            </a:extLst>
          </p:cNvPr>
          <p:cNvCxnSpPr/>
          <p:nvPr userDrawn="1"/>
        </p:nvCxnSpPr>
        <p:spPr>
          <a:xfrm>
            <a:off x="83879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1F8EED91-247F-413B-A4E4-CC1C8696A2B2}"/>
              </a:ext>
            </a:extLst>
          </p:cNvPr>
          <p:cNvSpPr/>
          <p:nvPr userDrawn="1"/>
        </p:nvSpPr>
        <p:spPr>
          <a:xfrm>
            <a:off x="75984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6411E28F-DA6C-4D7F-B358-8C16A23A0B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2291" y="4471990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4</a:t>
            </a:r>
            <a:endParaRPr lang="en-ID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F553CF4C-2DFC-4465-894B-6313A8440F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2291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C0197564-0899-4290-9F9B-CE1D2A99F3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5298" y="1410845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A4AB1EC-E1CC-4FA3-8452-629AA8C2B051}"/>
              </a:ext>
            </a:extLst>
          </p:cNvPr>
          <p:cNvSpPr/>
          <p:nvPr userDrawn="1"/>
        </p:nvSpPr>
        <p:spPr>
          <a:xfrm>
            <a:off x="1000056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39F732-399C-4514-AA3D-614A8F3DFBB8}"/>
              </a:ext>
            </a:extLst>
          </p:cNvPr>
          <p:cNvSpPr/>
          <p:nvPr userDrawn="1"/>
        </p:nvSpPr>
        <p:spPr>
          <a:xfrm>
            <a:off x="1056481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8F29BB-A6EB-4385-9109-E6B9B8B6C5BB}"/>
              </a:ext>
            </a:extLst>
          </p:cNvPr>
          <p:cNvCxnSpPr/>
          <p:nvPr userDrawn="1"/>
        </p:nvCxnSpPr>
        <p:spPr>
          <a:xfrm>
            <a:off x="10682737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6C9D4935-163A-4937-8753-CC081058C183}"/>
              </a:ext>
            </a:extLst>
          </p:cNvPr>
          <p:cNvSpPr/>
          <p:nvPr userDrawn="1"/>
        </p:nvSpPr>
        <p:spPr>
          <a:xfrm>
            <a:off x="989329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B5460776-BF87-4753-81AB-E5CA49912A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77128" y="4471990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5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C35C8594-DFAC-40B8-9652-991C3E91D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7712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12399745-F102-467C-8CEF-FA0725F28F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0135" y="1410845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2000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27C0-DA6F-49C4-BFD1-04EE4955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6DFD-1CD6-4F6F-BC50-C5B72C0B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5C6F3-997A-4D06-A097-A9D3E08C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662E6-AA6A-4769-9FE5-A9C3304B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29A34-F176-42AC-862D-BA83F5D2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386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BB59CF5-491B-42C4-AED1-83870084A70C}"/>
              </a:ext>
            </a:extLst>
          </p:cNvPr>
          <p:cNvSpPr/>
          <p:nvPr userDrawn="1"/>
        </p:nvSpPr>
        <p:spPr>
          <a:xfrm>
            <a:off x="8982532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6776DA9-9CCB-4F0C-95BD-1147FEE62D45}"/>
              </a:ext>
            </a:extLst>
          </p:cNvPr>
          <p:cNvSpPr/>
          <p:nvPr userDrawn="1"/>
        </p:nvSpPr>
        <p:spPr>
          <a:xfrm>
            <a:off x="1845129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40AE15D-CD2F-4BCE-86C5-6E9E6133CBAD}"/>
              </a:ext>
            </a:extLst>
          </p:cNvPr>
          <p:cNvSpPr/>
          <p:nvPr userDrawn="1"/>
        </p:nvSpPr>
        <p:spPr>
          <a:xfrm>
            <a:off x="2409373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55C4A6-0C0F-4FC6-9976-F3BA131798C2}"/>
              </a:ext>
            </a:extLst>
          </p:cNvPr>
          <p:cNvCxnSpPr/>
          <p:nvPr userDrawn="1"/>
        </p:nvCxnSpPr>
        <p:spPr>
          <a:xfrm>
            <a:off x="2527300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239CC360-5F63-4BCA-BEA4-2A6EB01262E9}"/>
              </a:ext>
            </a:extLst>
          </p:cNvPr>
          <p:cNvSpPr/>
          <p:nvPr userDrawn="1"/>
        </p:nvSpPr>
        <p:spPr>
          <a:xfrm>
            <a:off x="1737858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411171A-9DB0-4858-960B-FCAA6F70F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2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4F24BEA-B778-454A-984B-8F1523B60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86000"/>
                </a:schemeClr>
              </a:gs>
              <a:gs pos="0">
                <a:schemeClr val="tx2">
                  <a:lumMod val="50000"/>
                  <a:alpha val="9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8079FC65-9DCD-456C-95C0-90048C40E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1691" y="4471990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8A88588D-1E97-47F2-8E04-0B8B0C77C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6497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79E64DFC-26F5-49EC-934C-8D2B3640FB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4697" y="1410845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50440BB-FB28-4408-ACA1-3162A540C723}"/>
              </a:ext>
            </a:extLst>
          </p:cNvPr>
          <p:cNvSpPr/>
          <p:nvPr userDrawn="1"/>
        </p:nvSpPr>
        <p:spPr>
          <a:xfrm>
            <a:off x="54138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DC813FF-624F-4816-8AFD-2C00F9BF9767}"/>
              </a:ext>
            </a:extLst>
          </p:cNvPr>
          <p:cNvSpPr/>
          <p:nvPr userDrawn="1"/>
        </p:nvSpPr>
        <p:spPr>
          <a:xfrm>
            <a:off x="59780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105E6C6-1AA7-4FC9-BA49-8A90B52961C4}"/>
              </a:ext>
            </a:extLst>
          </p:cNvPr>
          <p:cNvCxnSpPr/>
          <p:nvPr userDrawn="1"/>
        </p:nvCxnSpPr>
        <p:spPr>
          <a:xfrm>
            <a:off x="60960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id="{988F8E46-085E-4B18-A0D9-FCB9375D8524}"/>
              </a:ext>
            </a:extLst>
          </p:cNvPr>
          <p:cNvSpPr/>
          <p:nvPr userDrawn="1"/>
        </p:nvSpPr>
        <p:spPr>
          <a:xfrm>
            <a:off x="53065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id="{565114AE-9CC5-4DFC-8E18-3A0F956B2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0392" y="4471990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48E95A35-572A-4329-B2F6-C1715289FF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51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0B97A369-ECAF-4710-AFBD-BEA73DF658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3399" y="1410845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00AF6CB-2677-412D-AAAB-26F8EA2568CD}"/>
              </a:ext>
            </a:extLst>
          </p:cNvPr>
          <p:cNvSpPr/>
          <p:nvPr userDrawn="1"/>
        </p:nvSpPr>
        <p:spPr>
          <a:xfrm>
            <a:off x="9546776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F55184-0FD0-4531-AEC9-0DBDEE542D25}"/>
              </a:ext>
            </a:extLst>
          </p:cNvPr>
          <p:cNvCxnSpPr/>
          <p:nvPr userDrawn="1"/>
        </p:nvCxnSpPr>
        <p:spPr>
          <a:xfrm>
            <a:off x="9664702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:a16="http://schemas.microsoft.com/office/drawing/2014/main" id="{7C71B3C1-EB83-4EE0-A8D0-06B2E0F86C9C}"/>
              </a:ext>
            </a:extLst>
          </p:cNvPr>
          <p:cNvSpPr/>
          <p:nvPr userDrawn="1"/>
        </p:nvSpPr>
        <p:spPr>
          <a:xfrm>
            <a:off x="8875261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5AAFEC95-40E4-4E48-A8F2-B23F784C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9093" y="4471990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id="{E4D1C6D6-C05C-4EA4-99CF-243648CB9C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38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id="{79BC0231-1EBB-4121-BBB1-115848144E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099" y="1410845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79604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A913-D52D-44F3-BCA5-EEFE6A85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1922-4508-43C6-9D3D-7BE071EB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C9C8-D783-420A-8DA3-0684C933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A942C-B8C7-4561-9ADC-FC2B53B6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8299D-1DE3-491D-B797-D00C4472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52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43C7-09C0-4F7B-AEDC-858A216A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FB85-4E74-4841-971E-C2996C5AD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80D95-1382-4DFA-9756-22D16921A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E65C1-64D5-4567-BA24-2134D618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9C4AA-810F-4760-A2A1-755F6B4F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4E303-9D3C-475E-BF04-A85EF935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5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3212-9993-47E2-85EC-26806F48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048E-77B4-431E-BDE2-E0F72954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29DC4-D803-40AD-80E2-B4FC3244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39A82-3321-475D-8B1F-838AD5098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46374-CFA0-45EC-B0DA-A53E50F2B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BB8A1-A48E-47BB-8513-5C98A043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D74C0-59BD-43C7-B33B-390CA3FB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D84DA-1287-40A7-9AF0-A7B4A1CE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345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236C-7F8F-4258-8F94-CE3541C1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1EFD4-D978-440F-BE07-F55C521C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FFCA9-088E-4F78-93B2-2865DFE7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749A1-1433-40C9-9CC9-C69ABE3A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932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41C1F-F611-4EF8-A41E-E76D51BE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22E6F-0619-4D16-8690-A236CE73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77DE1-05C5-4526-B93B-32CFDF45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939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3616-4BDC-414D-B1C4-05939DD3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30BFA-6C0D-417E-97C3-6DF23E00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9DA8-2C56-41D1-ACA4-E33ACA435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5E705-160B-43C2-8F53-FCE8EE10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CFA38-3C93-4CA0-8776-A84E06A9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AEDF-7F5A-4618-A597-180E64B0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955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D451-8DAA-4A8D-AC0F-C3E505CE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1AD75-A475-4270-8D05-97349AFF9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0C8B8-ADE8-40BB-BE18-867764D47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626C2-1BF3-4976-82F5-FEE63263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06AB-3411-4FD1-B398-A9FA88FA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56E02-64E5-4C72-A390-640D9EC9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342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07EB2-6E86-473E-BBEF-4E60049F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34CAE-D23F-4593-AD36-338E55C6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904B-F24B-4447-9A79-F1B17970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76B6-7C7A-44DA-9C82-020FD7B600A0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001B-2E5B-40A4-994A-CF310E2C9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9349C-9A1C-4C8A-9AA1-538C2C78C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EC2F-39D0-4AAB-B94F-795AA782A7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829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5784"/>
            <a:ext cx="12192000" cy="30723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45516" y="1485783"/>
            <a:ext cx="11127178" cy="30723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KURIKULUM SATUAN PENDIDIKAN SMK PROVINSI ACEH</a:t>
            </a:r>
          </a:p>
          <a:p>
            <a:pPr algn="ctr"/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(KSP SMK ACEH)</a:t>
            </a:r>
            <a:endParaRPr lang="ko-KR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A599E-3F57-4C27-AB79-A3315534C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2" y="129309"/>
            <a:ext cx="875677" cy="8530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0C9B95-8EA9-458D-B607-AB358D435ABB}"/>
              </a:ext>
            </a:extLst>
          </p:cNvPr>
          <p:cNvSpPr/>
          <p:nvPr/>
        </p:nvSpPr>
        <p:spPr>
          <a:xfrm>
            <a:off x="942107" y="249382"/>
            <a:ext cx="4698671" cy="732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 ACEH</a:t>
            </a:r>
          </a:p>
          <a:p>
            <a:r>
              <a:rPr lang="en-ID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 PENDIDIKAN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7597A-3FBE-4197-8B17-C891D5ABD911}"/>
              </a:ext>
            </a:extLst>
          </p:cNvPr>
          <p:cNvSpPr txBox="1"/>
          <p:nvPr/>
        </p:nvSpPr>
        <p:spPr>
          <a:xfrm>
            <a:off x="6916818" y="5147014"/>
            <a:ext cx="536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b="1" dirty="0"/>
              <a:t>OLEH:</a:t>
            </a:r>
          </a:p>
          <a:p>
            <a:pPr algn="ctr"/>
            <a:r>
              <a:rPr lang="en-US" sz="2000" b="1" dirty="0"/>
              <a:t>D</a:t>
            </a:r>
            <a:r>
              <a:rPr lang="en-ID" sz="2000" b="1" dirty="0"/>
              <a:t>r. </a:t>
            </a:r>
            <a:r>
              <a:rPr lang="en-ID" sz="2000" b="1" dirty="0" err="1"/>
              <a:t>Asbaruddin</a:t>
            </a:r>
            <a:r>
              <a:rPr lang="en-ID" sz="2000" b="1" dirty="0"/>
              <a:t>, S.T.P., MM., </a:t>
            </a:r>
            <a:r>
              <a:rPr lang="en-ID" sz="2000" b="1" dirty="0" err="1"/>
              <a:t>M.Eng</a:t>
            </a:r>
            <a:endParaRPr lang="en-ID" sz="2000" b="1" dirty="0"/>
          </a:p>
          <a:p>
            <a:pPr algn="ctr"/>
            <a:r>
              <a:rPr lang="en-ID" sz="2000" b="1" dirty="0"/>
              <a:t>KABID PSMK PADA DINAS PENDIDIKAN ACEH</a:t>
            </a:r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4743" y="576903"/>
            <a:ext cx="2364045" cy="1064544"/>
          </a:xfrm>
          <a:prstGeom prst="rect">
            <a:avLst/>
          </a:prstGeom>
        </p:spPr>
        <p:txBody>
          <a:bodyPr vert="horz" wrap="square" lIns="0" tIns="18627" rIns="0" bIns="0" rtlCol="0" anchor="ctr">
            <a:spAutoFit/>
          </a:bodyPr>
          <a:lstStyle/>
          <a:p>
            <a:pPr marL="16933" marR="6773">
              <a:lnSpc>
                <a:spcPct val="100699"/>
              </a:lnSpc>
              <a:spcBef>
                <a:spcPts val="147"/>
              </a:spcBef>
            </a:pPr>
            <a:r>
              <a:rPr sz="2267" b="1" spc="-13" dirty="0"/>
              <a:t>Perencanaan Pembelajaran untuk Intrakurikuler</a:t>
            </a:r>
            <a:endParaRPr sz="2267" b="1" dirty="0"/>
          </a:p>
        </p:txBody>
      </p:sp>
      <p:sp>
        <p:nvSpPr>
          <p:cNvPr id="3" name="object 3"/>
          <p:cNvSpPr txBox="1"/>
          <p:nvPr/>
        </p:nvSpPr>
        <p:spPr>
          <a:xfrm>
            <a:off x="274743" y="2472690"/>
            <a:ext cx="2118360" cy="616473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16933" marR="6773">
              <a:lnSpc>
                <a:spcPct val="105500"/>
              </a:lnSpc>
              <a:spcBef>
                <a:spcPts val="87"/>
              </a:spcBef>
            </a:pPr>
            <a:r>
              <a:rPr sz="1267" b="1" dirty="0">
                <a:solidFill>
                  <a:srgbClr val="0A5293"/>
                </a:solidFill>
                <a:latin typeface="Arial"/>
                <a:cs typeface="Arial"/>
              </a:rPr>
              <a:t>Dokumen</a:t>
            </a:r>
            <a:r>
              <a:rPr sz="1267" b="1" spc="213" dirty="0">
                <a:solidFill>
                  <a:srgbClr val="0A5293"/>
                </a:solidFill>
                <a:latin typeface="Arial"/>
                <a:cs typeface="Arial"/>
              </a:rPr>
              <a:t> </a:t>
            </a:r>
            <a:r>
              <a:rPr sz="1267" b="1" spc="-13" dirty="0">
                <a:solidFill>
                  <a:srgbClr val="0A5293"/>
                </a:solidFill>
                <a:latin typeface="Arial"/>
                <a:cs typeface="Arial"/>
              </a:rPr>
              <a:t>terkait:</a:t>
            </a:r>
            <a:r>
              <a:rPr sz="1267" b="1" spc="667" dirty="0">
                <a:solidFill>
                  <a:srgbClr val="0A5293"/>
                </a:solidFill>
                <a:latin typeface="Arial"/>
                <a:cs typeface="Arial"/>
              </a:rPr>
              <a:t> 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Panduan</a:t>
            </a:r>
            <a:r>
              <a:rPr sz="1267" spc="267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Pembelajaran</a:t>
            </a:r>
            <a:r>
              <a:rPr sz="1267" spc="272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33" dirty="0">
                <a:solidFill>
                  <a:srgbClr val="0A5293"/>
                </a:solidFill>
                <a:latin typeface="Arial MT"/>
                <a:cs typeface="Arial MT"/>
              </a:rPr>
              <a:t>dan </a:t>
            </a: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Asesmen.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405" y="3310806"/>
            <a:ext cx="635000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Catatan: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405" y="3514006"/>
            <a:ext cx="1412240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Pendidik</a:t>
            </a:r>
            <a:r>
              <a:rPr sz="1267" spc="227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dapat</a:t>
            </a:r>
            <a:r>
              <a:rPr sz="1267" spc="87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33" dirty="0">
                <a:solidFill>
                  <a:srgbClr val="0A5293"/>
                </a:solidFill>
                <a:latin typeface="Arial MT"/>
                <a:cs typeface="Arial MT"/>
              </a:rPr>
              <a:t>(1)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406" y="3717206"/>
            <a:ext cx="2308013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267" spc="13" dirty="0">
                <a:solidFill>
                  <a:srgbClr val="0A5293"/>
                </a:solidFill>
                <a:latin typeface="Arial MT"/>
                <a:cs typeface="Arial MT"/>
              </a:rPr>
              <a:t>mengembangkan</a:t>
            </a:r>
            <a:r>
              <a:rPr sz="1267" spc="260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sepenuhnya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406" y="3920406"/>
            <a:ext cx="2597573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alur</a:t>
            </a:r>
            <a:r>
              <a:rPr sz="1267" spc="207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tujuan</a:t>
            </a:r>
            <a:r>
              <a:rPr sz="1267" spc="220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pembelajaran</a:t>
            </a:r>
            <a:r>
              <a:rPr sz="1267" spc="213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dan/atau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406" y="4123606"/>
            <a:ext cx="2394373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perencanaan</a:t>
            </a:r>
            <a:r>
              <a:rPr sz="1267" spc="300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pembelajaran,</a:t>
            </a:r>
            <a:r>
              <a:rPr sz="1267" spc="413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33" dirty="0">
                <a:solidFill>
                  <a:srgbClr val="0A5293"/>
                </a:solidFill>
                <a:latin typeface="Arial MT"/>
                <a:cs typeface="Arial MT"/>
              </a:rPr>
              <a:t>(2)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406" y="4326806"/>
            <a:ext cx="2178473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267" spc="13" dirty="0">
                <a:solidFill>
                  <a:srgbClr val="0A5293"/>
                </a:solidFill>
                <a:latin typeface="Arial MT"/>
                <a:cs typeface="Arial MT"/>
              </a:rPr>
              <a:t>mengembangkan</a:t>
            </a:r>
            <a:r>
              <a:rPr sz="1267" spc="167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13" dirty="0">
                <a:solidFill>
                  <a:srgbClr val="0A5293"/>
                </a:solidFill>
                <a:latin typeface="Arial MT"/>
                <a:cs typeface="Arial MT"/>
              </a:rPr>
              <a:t>alur</a:t>
            </a:r>
            <a:r>
              <a:rPr sz="1267" spc="152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tujuan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406" y="4530005"/>
            <a:ext cx="2419773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pembelajaran</a:t>
            </a:r>
            <a:r>
              <a:rPr sz="1267" spc="267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dan/atau</a:t>
            </a:r>
            <a:r>
              <a:rPr sz="1267" spc="272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rencana</a:t>
            </a:r>
            <a:endParaRPr sz="1267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406" y="4733205"/>
            <a:ext cx="2049780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3"/>
              </a:lnSpc>
            </a:pP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pembelajaran</a:t>
            </a:r>
            <a:r>
              <a:rPr sz="1267" spc="339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berdasarkan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406" y="4936404"/>
            <a:ext cx="2373207" cy="19321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47" rIns="0" bIns="0" rtlCol="0">
            <a:spAutoFit/>
          </a:bodyPr>
          <a:lstStyle/>
          <a:p>
            <a:pPr>
              <a:lnSpc>
                <a:spcPts val="1493"/>
              </a:lnSpc>
              <a:spcBef>
                <a:spcPts val="7"/>
              </a:spcBef>
            </a:pP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contoh-contoh</a:t>
            </a:r>
            <a:r>
              <a:rPr sz="1267" spc="253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yang</a:t>
            </a:r>
            <a:r>
              <a:rPr sz="1267" spc="260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disediakan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406" y="5139537"/>
            <a:ext cx="1581573" cy="19321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47" rIns="0" bIns="0" rtlCol="0">
            <a:spAutoFit/>
          </a:bodyPr>
          <a:lstStyle/>
          <a:p>
            <a:pPr>
              <a:lnSpc>
                <a:spcPts val="1487"/>
              </a:lnSpc>
              <a:spcBef>
                <a:spcPts val="7"/>
              </a:spcBef>
            </a:pP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Pemerintah,</a:t>
            </a:r>
            <a:r>
              <a:rPr sz="1267" spc="187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dirty="0">
                <a:solidFill>
                  <a:srgbClr val="0A5293"/>
                </a:solidFill>
                <a:latin typeface="Arial MT"/>
                <a:cs typeface="Arial MT"/>
              </a:rPr>
              <a:t>atau</a:t>
            </a:r>
            <a:r>
              <a:rPr sz="1267" spc="260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33" dirty="0">
                <a:solidFill>
                  <a:srgbClr val="0A5293"/>
                </a:solidFill>
                <a:latin typeface="Arial MT"/>
                <a:cs typeface="Arial MT"/>
              </a:rPr>
              <a:t>(3)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405" y="5342738"/>
            <a:ext cx="2072640" cy="1940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93" rIns="0" bIns="0" rtlCol="0">
            <a:spAutoFit/>
          </a:bodyPr>
          <a:lstStyle/>
          <a:p>
            <a:pPr>
              <a:lnSpc>
                <a:spcPts val="1487"/>
              </a:lnSpc>
              <a:spcBef>
                <a:spcPts val="13"/>
              </a:spcBef>
            </a:pPr>
            <a:r>
              <a:rPr sz="1267" spc="13" dirty="0">
                <a:solidFill>
                  <a:srgbClr val="0A5293"/>
                </a:solidFill>
                <a:latin typeface="Arial MT"/>
                <a:cs typeface="Arial MT"/>
              </a:rPr>
              <a:t>menggunakan</a:t>
            </a:r>
            <a:r>
              <a:rPr sz="1267" spc="147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13" dirty="0">
                <a:solidFill>
                  <a:srgbClr val="0A5293"/>
                </a:solidFill>
                <a:latin typeface="Arial MT"/>
                <a:cs typeface="Arial MT"/>
              </a:rPr>
              <a:t>contoh</a:t>
            </a:r>
            <a:r>
              <a:rPr sz="1267" spc="152" dirty="0">
                <a:solidFill>
                  <a:srgbClr val="0A5293"/>
                </a:solidFill>
                <a:latin typeface="Arial MT"/>
                <a:cs typeface="Arial MT"/>
              </a:rPr>
              <a:t> </a:t>
            </a:r>
            <a:r>
              <a:rPr sz="1267" spc="-27" dirty="0">
                <a:solidFill>
                  <a:srgbClr val="0A5293"/>
                </a:solidFill>
                <a:latin typeface="Arial MT"/>
                <a:cs typeface="Arial MT"/>
              </a:rPr>
              <a:t>yang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406" y="5545938"/>
            <a:ext cx="850900" cy="1940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93" rIns="0" bIns="0" rtlCol="0">
            <a:spAutoFit/>
          </a:bodyPr>
          <a:lstStyle/>
          <a:p>
            <a:pPr>
              <a:lnSpc>
                <a:spcPts val="1480"/>
              </a:lnSpc>
              <a:spcBef>
                <a:spcPts val="13"/>
              </a:spcBef>
            </a:pPr>
            <a:r>
              <a:rPr sz="1267" spc="-13" dirty="0">
                <a:solidFill>
                  <a:srgbClr val="0A5293"/>
                </a:solidFill>
                <a:latin typeface="Arial MT"/>
                <a:cs typeface="Arial MT"/>
              </a:rPr>
              <a:t>disediakan.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3901" y="622301"/>
            <a:ext cx="1943100" cy="634234"/>
          </a:xfrm>
          <a:prstGeom prst="rect">
            <a:avLst/>
          </a:prstGeom>
          <a:solidFill>
            <a:srgbClr val="B6D6A8"/>
          </a:solidFill>
        </p:spPr>
        <p:txBody>
          <a:bodyPr vert="horz" wrap="square" lIns="0" tIns="33867" rIns="0" bIns="0" rtlCol="0">
            <a:spAutoFit/>
          </a:bodyPr>
          <a:lstStyle/>
          <a:p>
            <a:pPr marL="232828" marR="210815" indent="-847" algn="ctr">
              <a:lnSpc>
                <a:spcPct val="105400"/>
              </a:lnSpc>
              <a:spcBef>
                <a:spcPts val="7"/>
              </a:spcBef>
            </a:pPr>
            <a:r>
              <a:rPr sz="1267" b="1" spc="-13" dirty="0" err="1">
                <a:latin typeface="Arial"/>
                <a:cs typeface="Arial"/>
              </a:rPr>
              <a:t>Menganalisis</a:t>
            </a:r>
            <a:r>
              <a:rPr sz="1267" b="1" spc="-13" dirty="0">
                <a:latin typeface="Arial"/>
                <a:cs typeface="Arial"/>
              </a:rPr>
              <a:t> Capaian </a:t>
            </a:r>
            <a:r>
              <a:rPr sz="1267" b="1" dirty="0">
                <a:latin typeface="Arial"/>
                <a:cs typeface="Arial"/>
              </a:rPr>
              <a:t>Pembelajaran</a:t>
            </a:r>
            <a:r>
              <a:rPr sz="1267" b="1" spc="339" dirty="0">
                <a:latin typeface="Arial"/>
                <a:cs typeface="Arial"/>
              </a:rPr>
              <a:t> </a:t>
            </a:r>
            <a:r>
              <a:rPr sz="1267" b="1" spc="-27" dirty="0">
                <a:latin typeface="Arial"/>
                <a:cs typeface="Arial"/>
              </a:rPr>
              <a:t>(CP)</a:t>
            </a:r>
            <a:endParaRPr sz="1267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9100" y="609600"/>
            <a:ext cx="1752600" cy="714597"/>
          </a:xfrm>
          <a:prstGeom prst="rect">
            <a:avLst/>
          </a:prstGeom>
          <a:solidFill>
            <a:srgbClr val="A3C2F4"/>
          </a:solidFill>
        </p:spPr>
        <p:txBody>
          <a:bodyPr vert="horz" wrap="square" lIns="0" tIns="113453" rIns="0" bIns="0" rtlCol="0">
            <a:spAutoFit/>
          </a:bodyPr>
          <a:lstStyle/>
          <a:p>
            <a:pPr marL="162556" marR="143082" indent="2540" algn="ctr">
              <a:lnSpc>
                <a:spcPct val="105400"/>
              </a:lnSpc>
              <a:spcBef>
                <a:spcPts val="893"/>
              </a:spcBef>
            </a:pPr>
            <a:r>
              <a:rPr sz="1267" b="1" spc="-13" dirty="0">
                <a:latin typeface="Arial"/>
                <a:cs typeface="Arial"/>
              </a:rPr>
              <a:t>Merencanakan </a:t>
            </a:r>
            <a:r>
              <a:rPr sz="1267" b="1" dirty="0">
                <a:latin typeface="Arial"/>
                <a:cs typeface="Arial"/>
              </a:rPr>
              <a:t>Pembelajaran</a:t>
            </a:r>
            <a:r>
              <a:rPr sz="1267" b="1" spc="353" dirty="0">
                <a:latin typeface="Arial"/>
                <a:cs typeface="Arial"/>
              </a:rPr>
              <a:t> </a:t>
            </a:r>
            <a:r>
              <a:rPr sz="1267" b="1" spc="-33" dirty="0">
                <a:latin typeface="Arial"/>
                <a:cs typeface="Arial"/>
              </a:rPr>
              <a:t>dan </a:t>
            </a:r>
            <a:r>
              <a:rPr sz="1267" b="1" spc="-13" dirty="0">
                <a:latin typeface="Arial"/>
                <a:cs typeface="Arial"/>
              </a:rPr>
              <a:t>Asesmen</a:t>
            </a:r>
            <a:endParaRPr sz="126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1772" y="59182"/>
            <a:ext cx="8529320" cy="470215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>
              <a:lnSpc>
                <a:spcPts val="1707"/>
              </a:lnSpc>
              <a:spcBef>
                <a:spcPts val="267"/>
              </a:spcBef>
            </a:pP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Dalam</a:t>
            </a:r>
            <a:r>
              <a:rPr sz="1467" spc="107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menyusun</a:t>
            </a:r>
            <a:r>
              <a:rPr sz="1467" spc="1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perencanaan</a:t>
            </a:r>
            <a:r>
              <a:rPr sz="1467" spc="7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pembelajaran,</a:t>
            </a:r>
            <a:r>
              <a:rPr sz="1467" spc="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satuan</a:t>
            </a:r>
            <a:r>
              <a:rPr sz="1467" spc="1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pendidikan</a:t>
            </a:r>
            <a:r>
              <a:rPr sz="1467" spc="7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perlu</a:t>
            </a:r>
            <a:r>
              <a:rPr sz="1467" spc="1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memperhatikan</a:t>
            </a:r>
            <a:r>
              <a:rPr sz="1467" spc="127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beberapa</a:t>
            </a:r>
            <a:r>
              <a:rPr sz="1467" spc="7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33" dirty="0">
                <a:solidFill>
                  <a:srgbClr val="434343"/>
                </a:solidFill>
                <a:latin typeface="Arial MT"/>
                <a:cs typeface="Arial MT"/>
              </a:rPr>
              <a:t>hal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sebagai</a:t>
            </a:r>
            <a:r>
              <a:rPr sz="1467" spc="9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13" dirty="0">
                <a:solidFill>
                  <a:srgbClr val="434343"/>
                </a:solidFill>
                <a:latin typeface="Arial MT"/>
                <a:cs typeface="Arial MT"/>
              </a:rPr>
              <a:t>berikut:</a:t>
            </a:r>
            <a:endParaRPr sz="1467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0467" y="5806802"/>
            <a:ext cx="7663180" cy="342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lnSpc>
                <a:spcPct val="101800"/>
              </a:lnSpc>
              <a:spcBef>
                <a:spcPts val="140"/>
              </a:spcBef>
            </a:pPr>
            <a:r>
              <a:rPr sz="1067" dirty="0">
                <a:latin typeface="Arial MT"/>
                <a:cs typeface="Arial MT"/>
              </a:rPr>
              <a:t>Catatan:</a:t>
            </a:r>
            <a:r>
              <a:rPr sz="1067" spc="-13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pada</a:t>
            </a:r>
            <a:r>
              <a:rPr sz="1067" spc="-13" dirty="0">
                <a:latin typeface="Arial MT"/>
                <a:cs typeface="Arial MT"/>
              </a:rPr>
              <a:t> beberapa </a:t>
            </a:r>
            <a:r>
              <a:rPr sz="1067" dirty="0">
                <a:latin typeface="Arial MT"/>
                <a:cs typeface="Arial MT"/>
              </a:rPr>
              <a:t>satuan</a:t>
            </a:r>
            <a:r>
              <a:rPr sz="1067" spc="-13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pendidikan,</a:t>
            </a:r>
            <a:r>
              <a:rPr sz="1067" spc="-7" dirty="0">
                <a:latin typeface="Arial MT"/>
                <a:cs typeface="Arial MT"/>
              </a:rPr>
              <a:t> </a:t>
            </a:r>
            <a:r>
              <a:rPr sz="1067" spc="-13" dirty="0">
                <a:latin typeface="Arial MT"/>
                <a:cs typeface="Arial MT"/>
              </a:rPr>
              <a:t>perencanaan pembelajaran </a:t>
            </a:r>
            <a:r>
              <a:rPr sz="1067" dirty="0">
                <a:latin typeface="Arial MT"/>
                <a:cs typeface="Arial MT"/>
              </a:rPr>
              <a:t>untuk</a:t>
            </a:r>
            <a:r>
              <a:rPr sz="1067" spc="47" dirty="0">
                <a:latin typeface="Arial MT"/>
                <a:cs typeface="Arial MT"/>
              </a:rPr>
              <a:t> </a:t>
            </a:r>
            <a:r>
              <a:rPr sz="1067" spc="-13" dirty="0">
                <a:latin typeface="Arial MT"/>
                <a:cs typeface="Arial MT"/>
              </a:rPr>
              <a:t>ruang </a:t>
            </a:r>
            <a:r>
              <a:rPr sz="1067" dirty="0">
                <a:latin typeface="Arial MT"/>
                <a:cs typeface="Arial MT"/>
              </a:rPr>
              <a:t>lingkup</a:t>
            </a:r>
            <a:r>
              <a:rPr sz="1067" spc="-13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satuan</a:t>
            </a:r>
            <a:r>
              <a:rPr sz="1067" spc="-13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pendidikan</a:t>
            </a:r>
            <a:r>
              <a:rPr sz="1067" spc="-13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dapat</a:t>
            </a:r>
            <a:r>
              <a:rPr sz="1067" spc="-7" dirty="0">
                <a:latin typeface="Arial MT"/>
                <a:cs typeface="Arial MT"/>
              </a:rPr>
              <a:t> </a:t>
            </a:r>
            <a:r>
              <a:rPr sz="1067" spc="-13" dirty="0">
                <a:latin typeface="Arial MT"/>
                <a:cs typeface="Arial MT"/>
              </a:rPr>
              <a:t>disusun </a:t>
            </a:r>
            <a:r>
              <a:rPr sz="1067" dirty="0">
                <a:latin typeface="Arial MT"/>
                <a:cs typeface="Arial MT"/>
              </a:rPr>
              <a:t>dalam</a:t>
            </a:r>
            <a:r>
              <a:rPr sz="1067" spc="-27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bentuk</a:t>
            </a:r>
            <a:r>
              <a:rPr sz="1067" spc="33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silabus</a:t>
            </a:r>
            <a:r>
              <a:rPr sz="1067" spc="-53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yang</a:t>
            </a:r>
            <a:r>
              <a:rPr sz="1067" spc="-20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berisi</a:t>
            </a:r>
            <a:r>
              <a:rPr sz="1067" spc="40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garis</a:t>
            </a:r>
            <a:r>
              <a:rPr sz="1067" spc="-53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besar</a:t>
            </a:r>
            <a:r>
              <a:rPr sz="1067" spc="20" dirty="0">
                <a:latin typeface="Arial MT"/>
                <a:cs typeface="Arial MT"/>
              </a:rPr>
              <a:t> </a:t>
            </a:r>
            <a:r>
              <a:rPr sz="1067" spc="-13" dirty="0">
                <a:latin typeface="Arial MT"/>
                <a:cs typeface="Arial MT"/>
              </a:rPr>
              <a:t>cakupan</a:t>
            </a:r>
            <a:r>
              <a:rPr sz="1067" spc="-20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serta</a:t>
            </a:r>
            <a:r>
              <a:rPr sz="1067" spc="-27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capaian</a:t>
            </a:r>
            <a:r>
              <a:rPr sz="1067" spc="-20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kegiatan</a:t>
            </a:r>
            <a:r>
              <a:rPr sz="1067" spc="-20" dirty="0">
                <a:latin typeface="Arial MT"/>
                <a:cs typeface="Arial MT"/>
              </a:rPr>
              <a:t> </a:t>
            </a:r>
            <a:r>
              <a:rPr sz="1067" spc="-13" dirty="0">
                <a:latin typeface="Arial MT"/>
                <a:cs typeface="Arial MT"/>
              </a:rPr>
              <a:t>intrakurikuler</a:t>
            </a:r>
            <a:r>
              <a:rPr sz="1067" spc="20" dirty="0">
                <a:latin typeface="Arial MT"/>
                <a:cs typeface="Arial MT"/>
              </a:rPr>
              <a:t> </a:t>
            </a:r>
            <a:r>
              <a:rPr sz="1067" dirty="0">
                <a:latin typeface="Arial MT"/>
                <a:cs typeface="Arial MT"/>
              </a:rPr>
              <a:t>dan</a:t>
            </a:r>
            <a:r>
              <a:rPr sz="1067" spc="-27" dirty="0">
                <a:latin typeface="Arial MT"/>
                <a:cs typeface="Arial MT"/>
              </a:rPr>
              <a:t> </a:t>
            </a:r>
            <a:r>
              <a:rPr sz="1067" spc="-13" dirty="0">
                <a:latin typeface="Arial MT"/>
                <a:cs typeface="Arial MT"/>
              </a:rPr>
              <a:t>kokurikuler.</a:t>
            </a:r>
            <a:endParaRPr sz="1067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97224" y="4475199"/>
            <a:ext cx="3242733" cy="177800"/>
          </a:xfrm>
          <a:custGeom>
            <a:avLst/>
            <a:gdLst/>
            <a:ahLst/>
            <a:cxnLst/>
            <a:rect l="l" t="t" r="r" b="b"/>
            <a:pathLst>
              <a:path w="2432050" h="133350">
                <a:moveTo>
                  <a:pt x="2432050" y="0"/>
                </a:moveTo>
                <a:lnTo>
                  <a:pt x="2120900" y="0"/>
                </a:lnTo>
                <a:lnTo>
                  <a:pt x="0" y="0"/>
                </a:lnTo>
                <a:lnTo>
                  <a:pt x="0" y="133350"/>
                </a:lnTo>
                <a:lnTo>
                  <a:pt x="2120900" y="133350"/>
                </a:lnTo>
                <a:lnTo>
                  <a:pt x="2432050" y="133350"/>
                </a:lnTo>
                <a:lnTo>
                  <a:pt x="243205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3263901" y="2457727"/>
            <a:ext cx="12615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545" dirty="0">
                <a:latin typeface="Arial MT"/>
                <a:cs typeface="Arial MT"/>
              </a:rPr>
              <a:t>●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63900" y="2826112"/>
            <a:ext cx="12700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545" dirty="0">
                <a:latin typeface="Arial MT"/>
                <a:cs typeface="Arial MT"/>
              </a:rPr>
              <a:t>●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63901" y="1681081"/>
            <a:ext cx="8431953" cy="2802860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436869" marR="6773" indent="-420783" algn="just">
              <a:lnSpc>
                <a:spcPct val="100800"/>
              </a:lnSpc>
              <a:spcBef>
                <a:spcPts val="152"/>
              </a:spcBef>
              <a:buChar char="●"/>
              <a:tabLst>
                <a:tab pos="436869" algn="l"/>
              </a:tabLst>
            </a:pPr>
            <a:r>
              <a:rPr sz="1200" dirty="0">
                <a:latin typeface="Arial MT"/>
                <a:cs typeface="Arial MT"/>
              </a:rPr>
              <a:t>Capaian</a:t>
            </a:r>
            <a:r>
              <a:rPr sz="1200" spc="9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(CP)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adalah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kompetensi</a:t>
            </a:r>
            <a:r>
              <a:rPr sz="1200" spc="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1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harus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dicapai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467" dirty="0">
                <a:latin typeface="Calibri"/>
                <a:cs typeface="Calibri"/>
              </a:rPr>
              <a:t>murid</a:t>
            </a:r>
            <a:r>
              <a:rPr sz="1467" spc="187" dirty="0">
                <a:latin typeface="Calibri"/>
                <a:cs typeface="Calibri"/>
              </a:rPr>
              <a:t> </a:t>
            </a:r>
            <a:r>
              <a:rPr sz="1200" dirty="0">
                <a:latin typeface="Arial MT"/>
                <a:cs typeface="Arial MT"/>
              </a:rPr>
              <a:t>pada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setiap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fase,</a:t>
            </a:r>
            <a:r>
              <a:rPr sz="1200" spc="6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dimulai </a:t>
            </a:r>
            <a:r>
              <a:rPr sz="1200" dirty="0">
                <a:latin typeface="Arial MT"/>
                <a:cs typeface="Arial MT"/>
              </a:rPr>
              <a:t>dari</a:t>
            </a:r>
            <a:r>
              <a:rPr sz="1200" spc="-1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fase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fondasi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pada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PAUD.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Capaian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ditetapkan</a:t>
            </a:r>
            <a:r>
              <a:rPr sz="1200" spc="-5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oleh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Pemerintah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disusun</a:t>
            </a:r>
            <a:r>
              <a:rPr sz="1200" spc="-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dalam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fase-</a:t>
            </a:r>
            <a:r>
              <a:rPr sz="1200" dirty="0">
                <a:latin typeface="Arial MT"/>
                <a:cs typeface="Arial MT"/>
              </a:rPr>
              <a:t>fase.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Untuk </a:t>
            </a:r>
            <a:r>
              <a:rPr sz="1200" dirty="0">
                <a:latin typeface="Arial MT"/>
                <a:cs typeface="Arial MT"/>
              </a:rPr>
              <a:t>SPK,</a:t>
            </a:r>
            <a:r>
              <a:rPr sz="1200" spc="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Capaian</a:t>
            </a:r>
            <a:r>
              <a:rPr sz="1200" spc="5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mata</a:t>
            </a:r>
            <a:r>
              <a:rPr sz="1200" spc="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pelajaran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menggunakan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kurikulum</a:t>
            </a:r>
            <a:r>
              <a:rPr sz="1200" spc="5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dari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LPA</a:t>
            </a:r>
            <a:r>
              <a:rPr sz="1200" spc="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mengacu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pada</a:t>
            </a:r>
            <a:r>
              <a:rPr sz="1200" spc="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kerangka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dasar </a:t>
            </a:r>
            <a:r>
              <a:rPr sz="1200" dirty="0">
                <a:latin typeface="Arial MT"/>
                <a:cs typeface="Arial MT"/>
              </a:rPr>
              <a:t>(framework)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-1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ditetapkan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oleh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27" dirty="0">
                <a:latin typeface="Arial MT"/>
                <a:cs typeface="Arial MT"/>
              </a:rPr>
              <a:t>LPA.</a:t>
            </a:r>
            <a:endParaRPr sz="1200" dirty="0">
              <a:latin typeface="Arial MT"/>
              <a:cs typeface="Arial MT"/>
            </a:endParaRPr>
          </a:p>
          <a:p>
            <a:pPr marL="436869">
              <a:lnSpc>
                <a:spcPts val="1400"/>
              </a:lnSpc>
            </a:pPr>
            <a:r>
              <a:rPr sz="1200" dirty="0">
                <a:latin typeface="Arial MT"/>
                <a:cs typeface="Arial MT"/>
              </a:rPr>
              <a:t>Capaian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Pembelajaran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diuraikan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menjadi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tujuan-tujuan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bersifat</a:t>
            </a:r>
            <a:r>
              <a:rPr sz="1200" spc="13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operasional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konkret.</a:t>
            </a:r>
            <a:endParaRPr sz="1200" dirty="0">
              <a:latin typeface="Arial MT"/>
              <a:cs typeface="Arial MT"/>
            </a:endParaRPr>
          </a:p>
          <a:p>
            <a:pPr marL="436869">
              <a:lnSpc>
                <a:spcPts val="1420"/>
              </a:lnSpc>
              <a:spcBef>
                <a:spcPts val="60"/>
              </a:spcBef>
            </a:pPr>
            <a:r>
              <a:rPr sz="1200" dirty="0">
                <a:latin typeface="Arial MT"/>
                <a:cs typeface="Arial MT"/>
              </a:rPr>
              <a:t>Perumusan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meliputi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kompetensi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lingkup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materi.</a:t>
            </a:r>
            <a:endParaRPr sz="1200" dirty="0">
              <a:latin typeface="Arial MT"/>
              <a:cs typeface="Arial MT"/>
            </a:endParaRPr>
          </a:p>
          <a:p>
            <a:pPr marL="436869">
              <a:lnSpc>
                <a:spcPts val="1420"/>
              </a:lnSpc>
            </a:pPr>
            <a:r>
              <a:rPr sz="1200" spc="-13" dirty="0">
                <a:latin typeface="Arial MT"/>
                <a:cs typeface="Arial MT"/>
              </a:rPr>
              <a:t>Tujuan-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5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tersebut </a:t>
            </a:r>
            <a:r>
              <a:rPr sz="1200" spc="-13" dirty="0">
                <a:latin typeface="Arial MT"/>
                <a:cs typeface="Arial MT"/>
              </a:rPr>
              <a:t>kemudian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diurutkan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menjadi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alur</a:t>
            </a:r>
            <a:r>
              <a:rPr sz="1200" spc="-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pembelajaran.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Alur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pembelajaran</a:t>
            </a:r>
            <a:endParaRPr sz="1200" dirty="0">
              <a:latin typeface="Arial MT"/>
              <a:cs typeface="Arial MT"/>
            </a:endParaRPr>
          </a:p>
          <a:p>
            <a:pPr marL="436869" marR="27939">
              <a:lnSpc>
                <a:spcPct val="102299"/>
              </a:lnSpc>
              <a:spcBef>
                <a:spcPts val="33"/>
              </a:spcBef>
            </a:pPr>
            <a:r>
              <a:rPr sz="1200" dirty="0">
                <a:latin typeface="Arial MT"/>
                <a:cs typeface="Arial MT"/>
              </a:rPr>
              <a:t>adalah</a:t>
            </a:r>
            <a:r>
              <a:rPr sz="1200" spc="-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rangkaian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disusun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secara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logis</a:t>
            </a:r>
            <a:r>
              <a:rPr sz="1200" spc="1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menurut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urutan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sejak</a:t>
            </a:r>
            <a:r>
              <a:rPr sz="1200" spc="1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awal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hingga</a:t>
            </a:r>
            <a:r>
              <a:rPr sz="1200" spc="6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akhir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suatu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fase.</a:t>
            </a:r>
            <a:r>
              <a:rPr sz="1200" spc="-7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Alur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ini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disusun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secara linear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sebagaimana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urutan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kegiatan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pembelajaran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 dilakukan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dari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spc="-27" dirty="0">
                <a:latin typeface="Arial MT"/>
                <a:cs typeface="Arial MT"/>
              </a:rPr>
              <a:t>hari</a:t>
            </a:r>
            <a:r>
              <a:rPr sz="1200" spc="667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ke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hari.</a:t>
            </a:r>
            <a:r>
              <a:rPr sz="1200" spc="1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Prinsip</a:t>
            </a:r>
            <a:r>
              <a:rPr sz="1200" spc="-13" dirty="0">
                <a:latin typeface="Arial MT"/>
                <a:cs typeface="Arial MT"/>
              </a:rPr>
              <a:t> penyusunan </a:t>
            </a:r>
            <a:r>
              <a:rPr sz="1200" dirty="0">
                <a:latin typeface="Arial MT"/>
                <a:cs typeface="Arial MT"/>
              </a:rPr>
              <a:t>alur</a:t>
            </a:r>
            <a:r>
              <a:rPr sz="1200" spc="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13" dirty="0">
                <a:latin typeface="Arial MT"/>
                <a:cs typeface="Arial MT"/>
              </a:rPr>
              <a:t> pembelajaran:</a:t>
            </a:r>
            <a:r>
              <a:rPr sz="1200" spc="1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esensial,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berkesinambungan,</a:t>
            </a:r>
            <a:r>
              <a:rPr sz="1200" spc="-7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kontekstual,</a:t>
            </a:r>
            <a:r>
              <a:rPr sz="1200" spc="1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13" dirty="0">
                <a:latin typeface="Arial MT"/>
                <a:cs typeface="Arial MT"/>
              </a:rPr>
              <a:t> sederhana.</a:t>
            </a:r>
            <a:r>
              <a:rPr sz="1200" spc="6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Pada</a:t>
            </a:r>
            <a:r>
              <a:rPr sz="1200" spc="-5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Satuan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PAUD,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esensi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alur</a:t>
            </a:r>
            <a:r>
              <a:rPr sz="1200" spc="-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adalah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pengorganisasian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berdasarkan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spc="-27" dirty="0">
                <a:latin typeface="Arial MT"/>
                <a:cs typeface="Arial MT"/>
              </a:rPr>
              <a:t>laju </a:t>
            </a:r>
            <a:r>
              <a:rPr sz="1200" spc="-13" dirty="0">
                <a:latin typeface="Arial MT"/>
                <a:cs typeface="Arial MT"/>
              </a:rPr>
              <a:t>perkembangan </a:t>
            </a:r>
            <a:r>
              <a:rPr sz="1200" dirty="0">
                <a:latin typeface="Arial MT"/>
                <a:cs typeface="Arial MT"/>
              </a:rPr>
              <a:t>anak</a:t>
            </a:r>
            <a:r>
              <a:rPr sz="1200" spc="3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dikembangkan oleh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b="1" spc="-13" dirty="0">
                <a:latin typeface="Arial"/>
                <a:cs typeface="Arial"/>
              </a:rPr>
              <a:t>masing-</a:t>
            </a:r>
            <a:r>
              <a:rPr sz="1200" b="1" dirty="0">
                <a:latin typeface="Arial"/>
                <a:cs typeface="Arial"/>
              </a:rPr>
              <a:t>masing</a:t>
            </a:r>
            <a:r>
              <a:rPr sz="1200" b="1" spc="-67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satuan</a:t>
            </a:r>
            <a:r>
              <a:rPr sz="1200" b="1" spc="-67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PAUD</a:t>
            </a:r>
            <a:r>
              <a:rPr sz="1200" b="1" spc="333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agar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dapat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mencapai</a:t>
            </a:r>
            <a:r>
              <a:rPr sz="1200" dirty="0">
                <a:latin typeface="Arial MT"/>
                <a:cs typeface="Arial MT"/>
              </a:rPr>
              <a:t> CP.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67" spc="-27" dirty="0">
                <a:solidFill>
                  <a:srgbClr val="1F1F1F"/>
                </a:solidFill>
                <a:latin typeface="Arial MT"/>
                <a:cs typeface="Arial MT"/>
              </a:rPr>
              <a:t>Pada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Pendidikan</a:t>
            </a:r>
            <a:r>
              <a:rPr sz="1067" spc="7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Kesetaraan,</a:t>
            </a:r>
            <a:r>
              <a:rPr sz="1067" spc="8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proses</a:t>
            </a:r>
            <a:r>
              <a:rPr sz="1067" spc="152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merancang</a:t>
            </a:r>
            <a:r>
              <a:rPr sz="1067" spc="7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pembelajaran</a:t>
            </a:r>
            <a:r>
              <a:rPr sz="1067" spc="20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memperhatikan</a:t>
            </a:r>
            <a:r>
              <a:rPr sz="1067" spc="7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alokasi</a:t>
            </a:r>
            <a:r>
              <a:rPr sz="1067" spc="16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waktu</a:t>
            </a:r>
            <a:r>
              <a:rPr sz="1067" spc="20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didasarkan</a:t>
            </a:r>
            <a:r>
              <a:rPr sz="1067" spc="7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pada</a:t>
            </a:r>
            <a:r>
              <a:rPr sz="1067" spc="20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13" dirty="0">
                <a:solidFill>
                  <a:srgbClr val="1F1F1F"/>
                </a:solidFill>
                <a:latin typeface="Arial MT"/>
                <a:cs typeface="Arial MT"/>
              </a:rPr>
              <a:t>pemetaan</a:t>
            </a:r>
            <a:r>
              <a:rPr sz="1067" spc="20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-13" dirty="0">
                <a:solidFill>
                  <a:srgbClr val="1F1F1F"/>
                </a:solidFill>
                <a:latin typeface="Arial MT"/>
                <a:cs typeface="Arial MT"/>
              </a:rPr>
              <a:t>Satuan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Kredit</a:t>
            </a:r>
            <a:r>
              <a:rPr sz="1067" spc="13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Kompetensi</a:t>
            </a:r>
            <a:r>
              <a:rPr sz="1067" spc="22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(SKK)</a:t>
            </a:r>
            <a:r>
              <a:rPr sz="1067" spc="19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yang</a:t>
            </a:r>
            <a:r>
              <a:rPr sz="1067" spc="12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ditetapkan</a:t>
            </a:r>
            <a:r>
              <a:rPr sz="1067" spc="26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oleh</a:t>
            </a:r>
            <a:r>
              <a:rPr sz="1067" spc="272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satuan</a:t>
            </a:r>
            <a:r>
              <a:rPr sz="1067" spc="272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pendidikan</a:t>
            </a:r>
            <a:r>
              <a:rPr sz="1067" spc="12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dengan</a:t>
            </a:r>
            <a:r>
              <a:rPr sz="1067" spc="12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bentuk</a:t>
            </a:r>
            <a:r>
              <a:rPr sz="1067" spc="22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pembelajaran</a:t>
            </a:r>
            <a:r>
              <a:rPr sz="1067" spc="26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tatap</a:t>
            </a:r>
            <a:r>
              <a:rPr sz="1067" spc="12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muka,</a:t>
            </a:r>
            <a:r>
              <a:rPr sz="1067" spc="13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tutorial,</a:t>
            </a:r>
            <a:r>
              <a:rPr sz="1067" spc="13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-13" dirty="0">
                <a:solidFill>
                  <a:srgbClr val="1F1F1F"/>
                </a:solidFill>
                <a:latin typeface="Arial MT"/>
                <a:cs typeface="Arial MT"/>
              </a:rPr>
              <a:t>mandiri,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ataupun</a:t>
            </a:r>
            <a:r>
              <a:rPr sz="1067" spc="14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kombinasi</a:t>
            </a:r>
            <a:r>
              <a:rPr sz="1067" spc="25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secara</a:t>
            </a:r>
            <a:r>
              <a:rPr sz="1067" spc="14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proporsional</a:t>
            </a:r>
            <a:r>
              <a:rPr sz="1067" spc="253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dirty="0">
                <a:solidFill>
                  <a:srgbClr val="1F1F1F"/>
                </a:solidFill>
                <a:latin typeface="Arial MT"/>
                <a:cs typeface="Arial MT"/>
              </a:rPr>
              <a:t>dari</a:t>
            </a:r>
            <a:r>
              <a:rPr sz="1067" spc="247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67" spc="-13" dirty="0">
                <a:solidFill>
                  <a:srgbClr val="1F1F1F"/>
                </a:solidFill>
                <a:latin typeface="Arial MT"/>
                <a:cs typeface="Arial MT"/>
              </a:rPr>
              <a:t>ketiganya.</a:t>
            </a:r>
            <a:endParaRPr sz="1067" dirty="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63901" y="4454675"/>
            <a:ext cx="83879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36869" indent="-419936">
              <a:spcBef>
                <a:spcPts val="133"/>
              </a:spcBef>
              <a:buChar char="●"/>
              <a:tabLst>
                <a:tab pos="436869" algn="l"/>
              </a:tabLst>
            </a:pPr>
            <a:r>
              <a:rPr sz="1200" dirty="0">
                <a:latin typeface="Arial MT"/>
                <a:cs typeface="Arial MT"/>
              </a:rPr>
              <a:t>Proses </a:t>
            </a:r>
            <a:r>
              <a:rPr sz="1200" spc="-13" dirty="0">
                <a:latin typeface="Arial MT"/>
                <a:cs typeface="Arial MT"/>
              </a:rPr>
              <a:t>merancang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asesmen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meliputi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telah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dibuat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sebelumnya, </a:t>
            </a:r>
            <a:r>
              <a:rPr sz="1200" spc="-13" dirty="0">
                <a:latin typeface="Arial MT"/>
                <a:cs typeface="Arial MT"/>
              </a:rPr>
              <a:t>langkah-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84355" y="4645600"/>
            <a:ext cx="7867227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lnSpc>
                <a:spcPct val="99800"/>
              </a:lnSpc>
              <a:spcBef>
                <a:spcPts val="140"/>
              </a:spcBef>
            </a:pPr>
            <a:r>
              <a:rPr sz="1200" dirty="0">
                <a:latin typeface="Arial MT"/>
                <a:cs typeface="Arial MT"/>
              </a:rPr>
              <a:t>langkah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pembelajaran,</a:t>
            </a:r>
            <a:r>
              <a:rPr sz="1200" spc="-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asesmen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disusun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dalam</a:t>
            </a:r>
            <a:r>
              <a:rPr sz="1200" spc="-7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bentuk</a:t>
            </a:r>
            <a:r>
              <a:rPr sz="1200" spc="-6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dokumen</a:t>
            </a:r>
            <a:r>
              <a:rPr sz="1200" spc="-4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fleksibel,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sederhana,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kontekstual. </a:t>
            </a:r>
            <a:r>
              <a:rPr sz="1200" spc="-13" dirty="0">
                <a:latin typeface="Arial MT"/>
                <a:cs typeface="Arial MT"/>
              </a:rPr>
              <a:t>Dokumen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tersebut</a:t>
            </a:r>
            <a:r>
              <a:rPr sz="1200" spc="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digunakan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oleh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pendidik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dalam</a:t>
            </a:r>
            <a:r>
              <a:rPr sz="1200" spc="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upaya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mencapai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kokurikuler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Capaian Pembelajaran</a:t>
            </a:r>
            <a:r>
              <a:rPr sz="1200" spc="-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(CP). Dalam</a:t>
            </a:r>
            <a:r>
              <a:rPr sz="1200" spc="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proses</a:t>
            </a:r>
            <a:r>
              <a:rPr sz="1200" spc="-53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merancang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pembelajaran, pendidik</a:t>
            </a:r>
            <a:r>
              <a:rPr sz="1200" spc="3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dapat </a:t>
            </a:r>
            <a:r>
              <a:rPr sz="1200" spc="-13" dirty="0">
                <a:latin typeface="Arial MT"/>
                <a:cs typeface="Arial MT"/>
              </a:rPr>
              <a:t>mengembangkan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alur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tujuan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rencana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pembelajaran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secara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mandiri.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65800" y="622300"/>
            <a:ext cx="1752600" cy="712887"/>
          </a:xfrm>
          <a:prstGeom prst="rect">
            <a:avLst/>
          </a:prstGeom>
          <a:solidFill>
            <a:srgbClr val="FFAB40"/>
          </a:solidFill>
        </p:spPr>
        <p:txBody>
          <a:bodyPr vert="horz" wrap="square" lIns="0" tIns="111760" rIns="0" bIns="0" rtlCol="0">
            <a:spAutoFit/>
          </a:bodyPr>
          <a:lstStyle/>
          <a:p>
            <a:pPr marL="160863" marR="134617" indent="-847" algn="ctr">
              <a:lnSpc>
                <a:spcPct val="105400"/>
              </a:lnSpc>
              <a:spcBef>
                <a:spcPts val="880"/>
              </a:spcBef>
            </a:pPr>
            <a:r>
              <a:rPr sz="1267" b="1" dirty="0">
                <a:latin typeface="Arial"/>
                <a:cs typeface="Arial"/>
              </a:rPr>
              <a:t>Menyusun</a:t>
            </a:r>
            <a:r>
              <a:rPr sz="1267" b="1" spc="333" dirty="0">
                <a:latin typeface="Arial"/>
                <a:cs typeface="Arial"/>
              </a:rPr>
              <a:t> </a:t>
            </a:r>
            <a:r>
              <a:rPr sz="1267" b="1" spc="-13" dirty="0">
                <a:latin typeface="Arial"/>
                <a:cs typeface="Arial"/>
              </a:rPr>
              <a:t>Tujuan </a:t>
            </a:r>
            <a:r>
              <a:rPr sz="1267" b="1" dirty="0">
                <a:latin typeface="Arial"/>
                <a:cs typeface="Arial"/>
              </a:rPr>
              <a:t>Pembelajaran</a:t>
            </a:r>
            <a:r>
              <a:rPr sz="1267" b="1" spc="347" dirty="0">
                <a:latin typeface="Arial"/>
                <a:cs typeface="Arial"/>
              </a:rPr>
              <a:t> </a:t>
            </a:r>
            <a:r>
              <a:rPr sz="1267" b="1" spc="-33" dirty="0">
                <a:latin typeface="Arial"/>
                <a:cs typeface="Arial"/>
              </a:rPr>
              <a:t>dan </a:t>
            </a:r>
            <a:r>
              <a:rPr sz="1267" b="1" spc="-13" dirty="0">
                <a:latin typeface="Arial"/>
                <a:cs typeface="Arial"/>
              </a:rPr>
              <a:t>Alurnya</a:t>
            </a:r>
            <a:endParaRPr sz="1267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70501" y="1054439"/>
            <a:ext cx="429260" cy="101600"/>
          </a:xfrm>
          <a:custGeom>
            <a:avLst/>
            <a:gdLst/>
            <a:ahLst/>
            <a:cxnLst/>
            <a:rect l="l" t="t" r="r" b="b"/>
            <a:pathLst>
              <a:path w="321945" h="76200">
                <a:moveTo>
                  <a:pt x="270763" y="38100"/>
                </a:moveTo>
                <a:lnTo>
                  <a:pt x="245363" y="76200"/>
                </a:lnTo>
                <a:lnTo>
                  <a:pt x="302513" y="47625"/>
                </a:lnTo>
                <a:lnTo>
                  <a:pt x="270763" y="47625"/>
                </a:lnTo>
                <a:lnTo>
                  <a:pt x="270763" y="38100"/>
                </a:lnTo>
                <a:close/>
              </a:path>
              <a:path w="321945" h="76200">
                <a:moveTo>
                  <a:pt x="0" y="28321"/>
                </a:moveTo>
                <a:lnTo>
                  <a:pt x="0" y="47371"/>
                </a:lnTo>
                <a:lnTo>
                  <a:pt x="270763" y="47625"/>
                </a:lnTo>
                <a:lnTo>
                  <a:pt x="264413" y="47625"/>
                </a:lnTo>
                <a:lnTo>
                  <a:pt x="270763" y="38100"/>
                </a:lnTo>
                <a:lnTo>
                  <a:pt x="264445" y="28575"/>
                </a:lnTo>
                <a:lnTo>
                  <a:pt x="270764" y="28575"/>
                </a:lnTo>
                <a:lnTo>
                  <a:pt x="0" y="28321"/>
                </a:lnTo>
                <a:close/>
              </a:path>
              <a:path w="321945" h="76200">
                <a:moveTo>
                  <a:pt x="302545" y="28575"/>
                </a:moveTo>
                <a:lnTo>
                  <a:pt x="270763" y="28575"/>
                </a:lnTo>
                <a:lnTo>
                  <a:pt x="270763" y="47625"/>
                </a:lnTo>
                <a:lnTo>
                  <a:pt x="302513" y="47625"/>
                </a:lnTo>
                <a:lnTo>
                  <a:pt x="321563" y="38100"/>
                </a:lnTo>
                <a:lnTo>
                  <a:pt x="302545" y="28575"/>
                </a:lnTo>
                <a:close/>
              </a:path>
              <a:path w="321945" h="76200">
                <a:moveTo>
                  <a:pt x="245490" y="0"/>
                </a:moveTo>
                <a:lnTo>
                  <a:pt x="270763" y="38100"/>
                </a:lnTo>
                <a:lnTo>
                  <a:pt x="270763" y="28575"/>
                </a:lnTo>
                <a:lnTo>
                  <a:pt x="302545" y="28575"/>
                </a:lnTo>
                <a:lnTo>
                  <a:pt x="245490" y="0"/>
                </a:lnTo>
                <a:close/>
              </a:path>
            </a:pathLst>
          </a:custGeom>
          <a:solidFill>
            <a:srgbClr val="76A4A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7569201" y="1054439"/>
            <a:ext cx="429260" cy="101600"/>
          </a:xfrm>
          <a:custGeom>
            <a:avLst/>
            <a:gdLst/>
            <a:ahLst/>
            <a:cxnLst/>
            <a:rect l="l" t="t" r="r" b="b"/>
            <a:pathLst>
              <a:path w="321945" h="76200">
                <a:moveTo>
                  <a:pt x="270763" y="38100"/>
                </a:moveTo>
                <a:lnTo>
                  <a:pt x="245363" y="76200"/>
                </a:lnTo>
                <a:lnTo>
                  <a:pt x="302513" y="47625"/>
                </a:lnTo>
                <a:lnTo>
                  <a:pt x="270763" y="47625"/>
                </a:lnTo>
                <a:lnTo>
                  <a:pt x="270763" y="38100"/>
                </a:lnTo>
                <a:close/>
              </a:path>
              <a:path w="321945" h="76200">
                <a:moveTo>
                  <a:pt x="0" y="28321"/>
                </a:moveTo>
                <a:lnTo>
                  <a:pt x="0" y="47371"/>
                </a:lnTo>
                <a:lnTo>
                  <a:pt x="270763" y="47625"/>
                </a:lnTo>
                <a:lnTo>
                  <a:pt x="264413" y="47625"/>
                </a:lnTo>
                <a:lnTo>
                  <a:pt x="270763" y="38100"/>
                </a:lnTo>
                <a:lnTo>
                  <a:pt x="264445" y="28575"/>
                </a:lnTo>
                <a:lnTo>
                  <a:pt x="270764" y="28575"/>
                </a:lnTo>
                <a:lnTo>
                  <a:pt x="0" y="28321"/>
                </a:lnTo>
                <a:close/>
              </a:path>
              <a:path w="321945" h="76200">
                <a:moveTo>
                  <a:pt x="302545" y="28575"/>
                </a:moveTo>
                <a:lnTo>
                  <a:pt x="270763" y="28575"/>
                </a:lnTo>
                <a:lnTo>
                  <a:pt x="270763" y="47625"/>
                </a:lnTo>
                <a:lnTo>
                  <a:pt x="302513" y="47625"/>
                </a:lnTo>
                <a:lnTo>
                  <a:pt x="321563" y="38100"/>
                </a:lnTo>
                <a:lnTo>
                  <a:pt x="302545" y="28575"/>
                </a:lnTo>
                <a:close/>
              </a:path>
              <a:path w="321945" h="76200">
                <a:moveTo>
                  <a:pt x="245490" y="0"/>
                </a:moveTo>
                <a:lnTo>
                  <a:pt x="270763" y="38100"/>
                </a:lnTo>
                <a:lnTo>
                  <a:pt x="270763" y="28575"/>
                </a:lnTo>
                <a:lnTo>
                  <a:pt x="302545" y="28575"/>
                </a:lnTo>
                <a:lnTo>
                  <a:pt x="245490" y="0"/>
                </a:lnTo>
                <a:close/>
              </a:path>
            </a:pathLst>
          </a:custGeom>
          <a:solidFill>
            <a:srgbClr val="76A4A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D3B648-3DE8-4CD2-ADD0-BF45970D8265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CAAD9048-9E37-45C0-9167-69C57F24963B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CBB9BF6B-DAFA-40C7-94CE-4A76213C3C0A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72E740D2-6C72-4697-BBDE-16E7408F2395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66D5E89-EC1D-4019-9BF1-7A70B3C6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93793" y="617538"/>
            <a:ext cx="2252663" cy="1065212"/>
          </a:xfrm>
          <a:prstGeom prst="rect">
            <a:avLst/>
          </a:prstGeom>
        </p:spPr>
        <p:txBody>
          <a:bodyPr vert="horz" wrap="square" lIns="0" tIns="18627" rIns="0" bIns="0" rtlCol="0" anchor="ctr">
            <a:spAutoFit/>
          </a:bodyPr>
          <a:lstStyle/>
          <a:p>
            <a:pPr marL="16933" marR="6773">
              <a:lnSpc>
                <a:spcPct val="100699"/>
              </a:lnSpc>
              <a:spcBef>
                <a:spcPts val="147"/>
              </a:spcBef>
            </a:pPr>
            <a:r>
              <a:rPr sz="2267" b="1" spc="-13" dirty="0"/>
              <a:t>Perencanaan </a:t>
            </a:r>
            <a:r>
              <a:rPr sz="2267" b="1" dirty="0"/>
              <a:t>Pembelajaran</a:t>
            </a:r>
            <a:r>
              <a:rPr sz="2267" b="1" spc="-127" dirty="0"/>
              <a:t> </a:t>
            </a:r>
            <a:r>
              <a:rPr sz="2267" b="1" spc="-33" dirty="0"/>
              <a:t>di </a:t>
            </a:r>
            <a:r>
              <a:rPr sz="2267" b="1" spc="-13" dirty="0"/>
              <a:t>Satuan Pendidikan</a:t>
            </a:r>
            <a:endParaRPr sz="2267" b="1" dirty="0"/>
          </a:p>
        </p:txBody>
      </p:sp>
      <p:sp>
        <p:nvSpPr>
          <p:cNvPr id="3" name="object 3"/>
          <p:cNvSpPr txBox="1"/>
          <p:nvPr/>
        </p:nvSpPr>
        <p:spPr>
          <a:xfrm>
            <a:off x="293793" y="2216997"/>
            <a:ext cx="2513752" cy="3846460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marR="222668">
              <a:lnSpc>
                <a:spcPct val="100200"/>
              </a:lnSpc>
              <a:spcBef>
                <a:spcPts val="167"/>
              </a:spcBef>
            </a:pPr>
            <a:r>
              <a:rPr sz="1467" dirty="0">
                <a:latin typeface="Arial MT"/>
                <a:cs typeface="Arial MT"/>
              </a:rPr>
              <a:t>Dalam</a:t>
            </a:r>
            <a:r>
              <a:rPr sz="1467" spc="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merancang </a:t>
            </a:r>
            <a:r>
              <a:rPr sz="1467" dirty="0">
                <a:latin typeface="Arial MT"/>
                <a:cs typeface="Arial MT"/>
              </a:rPr>
              <a:t>pembelajaran,</a:t>
            </a:r>
            <a:r>
              <a:rPr sz="1467" spc="-100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satuan </a:t>
            </a:r>
            <a:r>
              <a:rPr sz="1467" dirty="0">
                <a:latin typeface="Arial MT"/>
                <a:cs typeface="Arial MT"/>
              </a:rPr>
              <a:t>pendidikan</a:t>
            </a:r>
            <a:r>
              <a:rPr sz="1467" spc="-87" dirty="0">
                <a:latin typeface="Arial MT"/>
                <a:cs typeface="Arial MT"/>
              </a:rPr>
              <a:t> </a:t>
            </a:r>
            <a:r>
              <a:rPr sz="1467" spc="-27" dirty="0">
                <a:latin typeface="Arial MT"/>
                <a:cs typeface="Arial MT"/>
              </a:rPr>
              <a:t>perlu </a:t>
            </a:r>
            <a:r>
              <a:rPr sz="1467" dirty="0">
                <a:latin typeface="Arial MT"/>
                <a:cs typeface="Arial MT"/>
              </a:rPr>
              <a:t>memperhatikan</a:t>
            </a:r>
            <a:r>
              <a:rPr sz="1467" spc="-100" dirty="0">
                <a:latin typeface="Arial MT"/>
                <a:cs typeface="Arial MT"/>
              </a:rPr>
              <a:t> </a:t>
            </a:r>
            <a:r>
              <a:rPr sz="1467" b="1" spc="-13" dirty="0">
                <a:latin typeface="Arial"/>
                <a:cs typeface="Arial"/>
              </a:rPr>
              <a:t>prinsip- </a:t>
            </a:r>
            <a:r>
              <a:rPr sz="1467" b="1" dirty="0">
                <a:latin typeface="Arial"/>
                <a:cs typeface="Arial"/>
              </a:rPr>
              <a:t>prinsip</a:t>
            </a:r>
            <a:r>
              <a:rPr sz="1467" b="1" spc="13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pembelajaran</a:t>
            </a:r>
            <a:r>
              <a:rPr sz="1467" b="1" spc="13" dirty="0">
                <a:latin typeface="Arial"/>
                <a:cs typeface="Arial"/>
              </a:rPr>
              <a:t> </a:t>
            </a:r>
            <a:r>
              <a:rPr sz="1467" b="1" spc="-33" dirty="0">
                <a:latin typeface="Arial"/>
                <a:cs typeface="Arial"/>
              </a:rPr>
              <a:t>dan </a:t>
            </a:r>
            <a:r>
              <a:rPr sz="1467" b="1" spc="-13" dirty="0">
                <a:latin typeface="Arial"/>
                <a:cs typeface="Arial"/>
              </a:rPr>
              <a:t>asesmen.</a:t>
            </a:r>
            <a:endParaRPr sz="1467">
              <a:latin typeface="Arial"/>
              <a:cs typeface="Arial"/>
            </a:endParaRPr>
          </a:p>
          <a:p>
            <a:pPr marL="16933">
              <a:lnSpc>
                <a:spcPts val="1707"/>
              </a:lnSpc>
            </a:pPr>
            <a:r>
              <a:rPr sz="1467" dirty="0">
                <a:latin typeface="Arial MT"/>
                <a:cs typeface="Arial MT"/>
              </a:rPr>
              <a:t>Prinsip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spc="-33" dirty="0">
                <a:latin typeface="Arial MT"/>
                <a:cs typeface="Arial MT"/>
              </a:rPr>
              <a:t>dan</a:t>
            </a:r>
            <a:endParaRPr sz="1467">
              <a:latin typeface="Arial MT"/>
              <a:cs typeface="Arial MT"/>
            </a:endParaRPr>
          </a:p>
          <a:p>
            <a:pPr marL="16933" marR="27939">
              <a:lnSpc>
                <a:spcPct val="99600"/>
              </a:lnSpc>
              <a:spcBef>
                <a:spcPts val="47"/>
              </a:spcBef>
            </a:pPr>
            <a:r>
              <a:rPr sz="1467" dirty="0">
                <a:latin typeface="Arial MT"/>
                <a:cs typeface="Arial MT"/>
              </a:rPr>
              <a:t>asesmen</a:t>
            </a:r>
            <a:r>
              <a:rPr sz="1467" spc="20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harus</a:t>
            </a:r>
            <a:r>
              <a:rPr sz="1467" spc="-80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digunakan </a:t>
            </a:r>
            <a:r>
              <a:rPr sz="1467" dirty="0">
                <a:latin typeface="Arial MT"/>
                <a:cs typeface="Arial MT"/>
              </a:rPr>
              <a:t>secara</a:t>
            </a:r>
            <a:r>
              <a:rPr sz="1467" spc="-9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terintegrasi </a:t>
            </a:r>
            <a:r>
              <a:rPr sz="1467" spc="-13" dirty="0">
                <a:latin typeface="Arial MT"/>
                <a:cs typeface="Arial MT"/>
              </a:rPr>
              <a:t>sebagai </a:t>
            </a:r>
            <a:r>
              <a:rPr sz="1467" dirty="0">
                <a:latin typeface="Arial MT"/>
                <a:cs typeface="Arial MT"/>
              </a:rPr>
              <a:t>pertimbangan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utama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spc="-27" dirty="0">
                <a:latin typeface="Arial MT"/>
                <a:cs typeface="Arial MT"/>
              </a:rPr>
              <a:t>dalam </a:t>
            </a:r>
            <a:r>
              <a:rPr sz="1467" spc="-13" dirty="0">
                <a:latin typeface="Arial MT"/>
                <a:cs typeface="Arial MT"/>
              </a:rPr>
              <a:t>merancang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struktur</a:t>
            </a:r>
            <a:r>
              <a:rPr sz="1467" spc="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kurikulum </a:t>
            </a:r>
            <a:r>
              <a:rPr sz="1467" dirty="0">
                <a:latin typeface="Arial MT"/>
                <a:cs typeface="Arial MT"/>
              </a:rPr>
              <a:t>satuan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pendidikan.</a:t>
            </a:r>
            <a:endParaRPr sz="1467">
              <a:latin typeface="Arial MT"/>
              <a:cs typeface="Arial MT"/>
            </a:endParaRPr>
          </a:p>
          <a:p>
            <a:pPr>
              <a:spcBef>
                <a:spcPts val="47"/>
              </a:spcBef>
            </a:pPr>
            <a:endParaRPr sz="1467">
              <a:latin typeface="Arial MT"/>
              <a:cs typeface="Arial MT"/>
            </a:endParaRPr>
          </a:p>
          <a:p>
            <a:pPr marL="16933" marR="6773">
              <a:lnSpc>
                <a:spcPct val="100600"/>
              </a:lnSpc>
            </a:pPr>
            <a:r>
              <a:rPr sz="1467" dirty="0">
                <a:latin typeface="Arial MT"/>
                <a:cs typeface="Arial MT"/>
              </a:rPr>
              <a:t>Satuan pendidikan</a:t>
            </a:r>
            <a:r>
              <a:rPr sz="1467" spc="-80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dapat </a:t>
            </a:r>
            <a:r>
              <a:rPr sz="1467" dirty="0">
                <a:latin typeface="Arial MT"/>
                <a:cs typeface="Arial MT"/>
              </a:rPr>
              <a:t>menggunakan</a:t>
            </a:r>
            <a:r>
              <a:rPr sz="1467" spc="-80" dirty="0">
                <a:latin typeface="Arial MT"/>
                <a:cs typeface="Arial MT"/>
              </a:rPr>
              <a:t> </a:t>
            </a:r>
            <a:r>
              <a:rPr sz="1467" b="1" spc="-13" dirty="0">
                <a:latin typeface="Arial"/>
                <a:cs typeface="Arial"/>
              </a:rPr>
              <a:t>Panduan Pembelajaran</a:t>
            </a:r>
            <a:r>
              <a:rPr sz="1467" b="1" spc="60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dan</a:t>
            </a:r>
            <a:r>
              <a:rPr sz="1467" b="1" spc="60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Asesmen </a:t>
            </a:r>
            <a:r>
              <a:rPr sz="1467" dirty="0">
                <a:latin typeface="Arial MT"/>
                <a:cs typeface="Arial MT"/>
              </a:rPr>
              <a:t>sebagai</a:t>
            </a:r>
            <a:r>
              <a:rPr sz="1467" spc="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panduan</a:t>
            </a:r>
            <a:r>
              <a:rPr sz="1467" spc="-8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terkait.</a:t>
            </a:r>
            <a:endParaRPr sz="1467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4479" y="6373284"/>
            <a:ext cx="211667" cy="216363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67" spc="-33" dirty="0">
                <a:solidFill>
                  <a:srgbClr val="585858"/>
                </a:solidFill>
                <a:latin typeface="Arial MT"/>
                <a:cs typeface="Arial MT"/>
              </a:rPr>
              <a:t>23</a:t>
            </a:r>
            <a:endParaRPr sz="1267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54765" y="522647"/>
          <a:ext cx="4273127" cy="4113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Prinsip</a:t>
                      </a:r>
                      <a:r>
                        <a:rPr sz="15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Mendalam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A3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073">
                <a:tc>
                  <a:txBody>
                    <a:bodyPr/>
                    <a:lstStyle/>
                    <a:p>
                      <a:pPr marL="93980" marR="118745">
                        <a:lnSpc>
                          <a:spcPct val="100600"/>
                        </a:lnSpc>
                        <a:spcBef>
                          <a:spcPts val="675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Berkesadaran,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melibatkan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murid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secara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menyeluruh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dalam proses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pembelajaran,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meningkatkan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kesadaran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berpikir,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perasaan,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lingkungan sekitarnya.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440">
                <a:tc>
                  <a:txBody>
                    <a:bodyPr/>
                    <a:lstStyle/>
                    <a:p>
                      <a:pPr marL="93980" marR="219075">
                        <a:lnSpc>
                          <a:spcPct val="996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Bermakna,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mengutamakan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pemahaman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konsep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secara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menyeluruh,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mengaitkan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informasi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baru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pengetahuan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murid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berbagai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konteks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memanfaatkan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lingkungan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sekitar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untuk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pembelajaran.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1853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7073">
                <a:tc>
                  <a:txBody>
                    <a:bodyPr/>
                    <a:lstStyle/>
                    <a:p>
                      <a:pPr marL="93980" marR="305435">
                        <a:lnSpc>
                          <a:spcPct val="100600"/>
                        </a:lnSpc>
                        <a:spcBef>
                          <a:spcPts val="705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Menggembirakan,</a:t>
                      </a:r>
                      <a:r>
                        <a:rPr sz="15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fokus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emosi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positif</a:t>
                      </a:r>
                      <a:r>
                        <a:rPr sz="15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yang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berhubungan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dengan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proses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pembelajaran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untuk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meningkatkan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rasa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ingin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tahu,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semangat,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motivasi.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529321" y="522647"/>
          <a:ext cx="4656667" cy="4240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Prinsip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Asesmen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9E9E9E"/>
                      </a:solidFill>
                      <a:prstDash val="solid"/>
                    </a:lnL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A3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253">
                <a:tc>
                  <a:txBody>
                    <a:bodyPr/>
                    <a:lstStyle/>
                    <a:p>
                      <a:pPr marL="97155" marR="160020">
                        <a:lnSpc>
                          <a:spcPct val="1157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Penilaian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hasil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belajar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murid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dilakukan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15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dengan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tujuan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penilaian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secara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berkeadilan;</a:t>
                      </a:r>
                      <a:r>
                        <a:rPr sz="15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pendidik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melakukan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penilaian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bias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oleh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latar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belakang,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identitas,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kebutuhan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khusus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murid.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3133" marB="0">
                    <a:lnL w="9525">
                      <a:solidFill>
                        <a:srgbClr val="9E9E9E"/>
                      </a:solidFill>
                      <a:prstDash val="solid"/>
                    </a:lnL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97155" marR="379095">
                        <a:lnSpc>
                          <a:spcPts val="1280"/>
                        </a:lnSpc>
                        <a:spcBef>
                          <a:spcPts val="77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Penilaian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hasil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belajar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murid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dilakukan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15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dengan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tujuan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Penilaian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secara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objektif.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1233" marB="0">
                    <a:lnL w="9525">
                      <a:solidFill>
                        <a:srgbClr val="9E9E9E"/>
                      </a:solidFill>
                      <a:prstDash val="solid"/>
                    </a:lnL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973">
                <a:tc>
                  <a:txBody>
                    <a:bodyPr/>
                    <a:lstStyle/>
                    <a:p>
                      <a:pPr marL="97155" marR="379095">
                        <a:lnSpc>
                          <a:spcPts val="1280"/>
                        </a:lnSpc>
                        <a:spcBef>
                          <a:spcPts val="78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Penilaian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hasil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belajar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murid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dilakukan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15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dengan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tujuan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Penilaian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secara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edukatif.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2927" marB="0">
                    <a:lnL w="9525">
                      <a:solidFill>
                        <a:srgbClr val="9E9E9E"/>
                      </a:solidFill>
                      <a:prstDash val="solid"/>
                    </a:lnL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175A357-B2A8-44A9-912B-3427B4253595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6D7A91E8-BC94-4DF5-95C8-0DE657D1A96F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9" name="object 27">
              <a:extLst>
                <a:ext uri="{FF2B5EF4-FFF2-40B4-BE49-F238E27FC236}">
                  <a16:creationId xmlns:a16="http://schemas.microsoft.com/office/drawing/2014/main" id="{B87C1943-FF7B-4062-B09A-2A28E7A0D21E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D0A9FC38-FD04-49B2-A3D1-2A8F8BC720DB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608961-2CD7-447A-9234-AE80433F1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83153" y="419883"/>
            <a:ext cx="9661525" cy="110094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ct val="91200"/>
              </a:lnSpc>
              <a:spcBef>
                <a:spcPts val="395"/>
              </a:spcBef>
            </a:pP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Kemendikdasmen</a:t>
            </a:r>
            <a:r>
              <a:rPr sz="2500" b="1" spc="165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akan</a:t>
            </a:r>
            <a:r>
              <a:rPr sz="2500" b="1" spc="13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menerapkan</a:t>
            </a:r>
            <a:r>
              <a:rPr sz="2500" b="1" spc="15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pendekatan</a:t>
            </a:r>
            <a:r>
              <a:rPr sz="2500" b="1" spc="15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Calibri Light"/>
                <a:cs typeface="Calibri Light"/>
              </a:rPr>
              <a:t>pembelajaran</a:t>
            </a:r>
            <a:r>
              <a:rPr sz="2500" b="1" spc="135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spc="-10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Calibri Light"/>
                <a:cs typeface="Calibri Light"/>
              </a:rPr>
              <a:t>mendalam</a:t>
            </a:r>
            <a:r>
              <a:rPr sz="2500" b="1" spc="-1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Calibri Light"/>
                <a:cs typeface="Calibri Light"/>
              </a:rPr>
              <a:t>yang</a:t>
            </a:r>
            <a:r>
              <a:rPr sz="2500" b="1" spc="300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Calibri Light"/>
                <a:cs typeface="Calibri Light"/>
              </a:rPr>
              <a:t>memuliakan</a:t>
            </a:r>
            <a:r>
              <a:rPr sz="2500" b="1" spc="305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agar</a:t>
            </a:r>
            <a:r>
              <a:rPr sz="2500" b="1" spc="295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tercipta</a:t>
            </a:r>
            <a:r>
              <a:rPr sz="2500" b="1" spc="31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suasana</a:t>
            </a:r>
            <a:r>
              <a:rPr sz="2500" b="1" spc="29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belajar</a:t>
            </a:r>
            <a:r>
              <a:rPr sz="2500" b="1" spc="31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dan</a:t>
            </a:r>
            <a:r>
              <a:rPr sz="2500" b="1" spc="275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proses</a:t>
            </a:r>
            <a:r>
              <a:rPr sz="2500" b="1" spc="305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spc="-10" dirty="0">
                <a:solidFill>
                  <a:schemeClr val="accent1"/>
                </a:solidFill>
                <a:latin typeface="Calibri Light"/>
                <a:cs typeface="Calibri Light"/>
              </a:rPr>
              <a:t>pembelajaran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berkesadaran,</a:t>
            </a:r>
            <a:r>
              <a:rPr sz="2500" b="1" spc="-5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dirty="0">
                <a:solidFill>
                  <a:schemeClr val="accent1"/>
                </a:solidFill>
                <a:latin typeface="Calibri Light"/>
                <a:cs typeface="Calibri Light"/>
              </a:rPr>
              <a:t>bermakna,</a:t>
            </a:r>
            <a:r>
              <a:rPr sz="2500" b="1" spc="-65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spc="-25" dirty="0">
                <a:solidFill>
                  <a:schemeClr val="accent1"/>
                </a:solidFill>
                <a:latin typeface="Calibri Light"/>
                <a:cs typeface="Calibri Light"/>
              </a:rPr>
              <a:t>dan</a:t>
            </a:r>
            <a:r>
              <a:rPr lang="en-US" sz="2500" b="1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sz="2500" b="1" spc="-10" dirty="0" err="1">
                <a:solidFill>
                  <a:schemeClr val="accent1"/>
                </a:solidFill>
              </a:rPr>
              <a:t>menggembirakan</a:t>
            </a:r>
            <a:r>
              <a:rPr sz="2500" b="1" spc="-10" dirty="0">
                <a:solidFill>
                  <a:schemeClr val="accent1"/>
                </a:solidFill>
              </a:rPr>
              <a:t>.</a:t>
            </a:r>
            <a:endParaRPr sz="2500" b="1" dirty="0">
              <a:solidFill>
                <a:schemeClr val="accent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727063"/>
            <a:chOff x="0" y="0"/>
            <a:chExt cx="12192000" cy="6727063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192000" cy="149225"/>
            </a:xfrm>
            <a:custGeom>
              <a:avLst/>
              <a:gdLst/>
              <a:ahLst/>
              <a:cxnLst/>
              <a:rect l="l" t="t" r="r" b="b"/>
              <a:pathLst>
                <a:path w="12192000" h="149225">
                  <a:moveTo>
                    <a:pt x="12192000" y="0"/>
                  </a:moveTo>
                  <a:lnTo>
                    <a:pt x="0" y="0"/>
                  </a:lnTo>
                  <a:lnTo>
                    <a:pt x="0" y="148717"/>
                  </a:lnTo>
                  <a:lnTo>
                    <a:pt x="12192000" y="14871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43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973" y="6552438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34"/>
                  </a:lnTo>
                </a:path>
              </a:pathLst>
            </a:custGeom>
            <a:ln w="285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4447" y="1589532"/>
              <a:ext cx="4663440" cy="46649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8683" y="1877567"/>
              <a:ext cx="4105655" cy="41071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93535" y="3035807"/>
              <a:ext cx="1467485" cy="1932305"/>
            </a:xfrm>
            <a:custGeom>
              <a:avLst/>
              <a:gdLst/>
              <a:ahLst/>
              <a:cxnLst/>
              <a:rect l="l" t="t" r="r" b="b"/>
              <a:pathLst>
                <a:path w="1467484" h="1932304">
                  <a:moveTo>
                    <a:pt x="1347215" y="0"/>
                  </a:moveTo>
                  <a:lnTo>
                    <a:pt x="120268" y="0"/>
                  </a:lnTo>
                  <a:lnTo>
                    <a:pt x="73405" y="9397"/>
                  </a:lnTo>
                  <a:lnTo>
                    <a:pt x="35178" y="35178"/>
                  </a:lnTo>
                  <a:lnTo>
                    <a:pt x="9398" y="73405"/>
                  </a:lnTo>
                  <a:lnTo>
                    <a:pt x="0" y="120141"/>
                  </a:lnTo>
                  <a:lnTo>
                    <a:pt x="0" y="1811781"/>
                  </a:lnTo>
                  <a:lnTo>
                    <a:pt x="9398" y="1858517"/>
                  </a:lnTo>
                  <a:lnTo>
                    <a:pt x="35178" y="1896744"/>
                  </a:lnTo>
                  <a:lnTo>
                    <a:pt x="73405" y="1922525"/>
                  </a:lnTo>
                  <a:lnTo>
                    <a:pt x="120268" y="1931923"/>
                  </a:lnTo>
                  <a:lnTo>
                    <a:pt x="1347215" y="1931923"/>
                  </a:lnTo>
                  <a:lnTo>
                    <a:pt x="1393952" y="1922525"/>
                  </a:lnTo>
                  <a:lnTo>
                    <a:pt x="1432179" y="1896744"/>
                  </a:lnTo>
                  <a:lnTo>
                    <a:pt x="1457960" y="1858517"/>
                  </a:lnTo>
                  <a:lnTo>
                    <a:pt x="1467485" y="1811781"/>
                  </a:lnTo>
                  <a:lnTo>
                    <a:pt x="1467485" y="120141"/>
                  </a:lnTo>
                  <a:lnTo>
                    <a:pt x="1457960" y="73405"/>
                  </a:lnTo>
                  <a:lnTo>
                    <a:pt x="1432179" y="35178"/>
                  </a:lnTo>
                  <a:lnTo>
                    <a:pt x="1393952" y="9397"/>
                  </a:lnTo>
                  <a:lnTo>
                    <a:pt x="1347215" y="0"/>
                  </a:lnTo>
                  <a:close/>
                </a:path>
              </a:pathLst>
            </a:custGeom>
            <a:solidFill>
              <a:srgbClr val="04A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24400" y="3035807"/>
              <a:ext cx="1601470" cy="1932305"/>
            </a:xfrm>
            <a:custGeom>
              <a:avLst/>
              <a:gdLst/>
              <a:ahLst/>
              <a:cxnLst/>
              <a:rect l="l" t="t" r="r" b="b"/>
              <a:pathLst>
                <a:path w="1601470" h="1932304">
                  <a:moveTo>
                    <a:pt x="1348613" y="0"/>
                  </a:moveTo>
                  <a:lnTo>
                    <a:pt x="120396" y="0"/>
                  </a:lnTo>
                  <a:lnTo>
                    <a:pt x="73533" y="9525"/>
                  </a:lnTo>
                  <a:lnTo>
                    <a:pt x="35178" y="35305"/>
                  </a:lnTo>
                  <a:lnTo>
                    <a:pt x="9398" y="73532"/>
                  </a:lnTo>
                  <a:lnTo>
                    <a:pt x="0" y="120395"/>
                  </a:lnTo>
                  <a:lnTo>
                    <a:pt x="0" y="1811527"/>
                  </a:lnTo>
                  <a:lnTo>
                    <a:pt x="9398" y="1858390"/>
                  </a:lnTo>
                  <a:lnTo>
                    <a:pt x="35178" y="1896744"/>
                  </a:lnTo>
                  <a:lnTo>
                    <a:pt x="73533" y="1922525"/>
                  </a:lnTo>
                  <a:lnTo>
                    <a:pt x="120396" y="1931923"/>
                  </a:lnTo>
                  <a:lnTo>
                    <a:pt x="1348613" y="1931923"/>
                  </a:lnTo>
                  <a:lnTo>
                    <a:pt x="1395476" y="1922525"/>
                  </a:lnTo>
                  <a:lnTo>
                    <a:pt x="1433702" y="1896744"/>
                  </a:lnTo>
                  <a:lnTo>
                    <a:pt x="1459484" y="1858390"/>
                  </a:lnTo>
                  <a:lnTo>
                    <a:pt x="1469009" y="1811527"/>
                  </a:lnTo>
                  <a:lnTo>
                    <a:pt x="1469009" y="1050035"/>
                  </a:lnTo>
                  <a:lnTo>
                    <a:pt x="1601089" y="965961"/>
                  </a:lnTo>
                  <a:lnTo>
                    <a:pt x="1469009" y="881887"/>
                  </a:lnTo>
                  <a:lnTo>
                    <a:pt x="1469009" y="120395"/>
                  </a:lnTo>
                  <a:lnTo>
                    <a:pt x="1459484" y="73532"/>
                  </a:lnTo>
                  <a:lnTo>
                    <a:pt x="1433702" y="35305"/>
                  </a:lnTo>
                  <a:lnTo>
                    <a:pt x="1395476" y="9525"/>
                  </a:lnTo>
                  <a:lnTo>
                    <a:pt x="1348613" y="0"/>
                  </a:lnTo>
                  <a:close/>
                </a:path>
              </a:pathLst>
            </a:custGeom>
            <a:solidFill>
              <a:srgbClr val="CF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9835" y="3035807"/>
              <a:ext cx="1601470" cy="1932305"/>
            </a:xfrm>
            <a:custGeom>
              <a:avLst/>
              <a:gdLst/>
              <a:ahLst/>
              <a:cxnLst/>
              <a:rect l="l" t="t" r="r" b="b"/>
              <a:pathLst>
                <a:path w="1601470" h="1932304">
                  <a:moveTo>
                    <a:pt x="1348613" y="0"/>
                  </a:moveTo>
                  <a:lnTo>
                    <a:pt x="120396" y="0"/>
                  </a:lnTo>
                  <a:lnTo>
                    <a:pt x="73533" y="9525"/>
                  </a:lnTo>
                  <a:lnTo>
                    <a:pt x="35178" y="35305"/>
                  </a:lnTo>
                  <a:lnTo>
                    <a:pt x="9398" y="73532"/>
                  </a:lnTo>
                  <a:lnTo>
                    <a:pt x="0" y="120395"/>
                  </a:lnTo>
                  <a:lnTo>
                    <a:pt x="0" y="1811527"/>
                  </a:lnTo>
                  <a:lnTo>
                    <a:pt x="9398" y="1858390"/>
                  </a:lnTo>
                  <a:lnTo>
                    <a:pt x="35178" y="1896744"/>
                  </a:lnTo>
                  <a:lnTo>
                    <a:pt x="73533" y="1922525"/>
                  </a:lnTo>
                  <a:lnTo>
                    <a:pt x="120396" y="1931923"/>
                  </a:lnTo>
                  <a:lnTo>
                    <a:pt x="1348613" y="1931923"/>
                  </a:lnTo>
                  <a:lnTo>
                    <a:pt x="1395476" y="1922525"/>
                  </a:lnTo>
                  <a:lnTo>
                    <a:pt x="1433702" y="1896744"/>
                  </a:lnTo>
                  <a:lnTo>
                    <a:pt x="1459484" y="1858390"/>
                  </a:lnTo>
                  <a:lnTo>
                    <a:pt x="1469009" y="1811527"/>
                  </a:lnTo>
                  <a:lnTo>
                    <a:pt x="1469009" y="1050035"/>
                  </a:lnTo>
                  <a:lnTo>
                    <a:pt x="1601089" y="965961"/>
                  </a:lnTo>
                  <a:lnTo>
                    <a:pt x="1469009" y="881887"/>
                  </a:lnTo>
                  <a:lnTo>
                    <a:pt x="1469009" y="120395"/>
                  </a:lnTo>
                  <a:lnTo>
                    <a:pt x="1459484" y="73532"/>
                  </a:lnTo>
                  <a:lnTo>
                    <a:pt x="1433702" y="35305"/>
                  </a:lnTo>
                  <a:lnTo>
                    <a:pt x="1395476" y="9525"/>
                  </a:lnTo>
                  <a:lnTo>
                    <a:pt x="1348613" y="0"/>
                  </a:lnTo>
                  <a:close/>
                </a:path>
              </a:pathLst>
            </a:custGeom>
            <a:solidFill>
              <a:srgbClr val="9FC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0700" y="3035807"/>
              <a:ext cx="1603375" cy="1932305"/>
            </a:xfrm>
            <a:custGeom>
              <a:avLst/>
              <a:gdLst/>
              <a:ahLst/>
              <a:cxnLst/>
              <a:rect l="l" t="t" r="r" b="b"/>
              <a:pathLst>
                <a:path w="1603375" h="1932304">
                  <a:moveTo>
                    <a:pt x="1348486" y="0"/>
                  </a:moveTo>
                  <a:lnTo>
                    <a:pt x="120395" y="0"/>
                  </a:lnTo>
                  <a:lnTo>
                    <a:pt x="73532" y="9525"/>
                  </a:lnTo>
                  <a:lnTo>
                    <a:pt x="35179" y="35305"/>
                  </a:lnTo>
                  <a:lnTo>
                    <a:pt x="9398" y="73532"/>
                  </a:lnTo>
                  <a:lnTo>
                    <a:pt x="0" y="120395"/>
                  </a:lnTo>
                  <a:lnTo>
                    <a:pt x="0" y="1811527"/>
                  </a:lnTo>
                  <a:lnTo>
                    <a:pt x="9398" y="1858390"/>
                  </a:lnTo>
                  <a:lnTo>
                    <a:pt x="35179" y="1896744"/>
                  </a:lnTo>
                  <a:lnTo>
                    <a:pt x="73532" y="1922525"/>
                  </a:lnTo>
                  <a:lnTo>
                    <a:pt x="120395" y="1931923"/>
                  </a:lnTo>
                  <a:lnTo>
                    <a:pt x="1348486" y="1931923"/>
                  </a:lnTo>
                  <a:lnTo>
                    <a:pt x="1395349" y="1922525"/>
                  </a:lnTo>
                  <a:lnTo>
                    <a:pt x="1433576" y="1896744"/>
                  </a:lnTo>
                  <a:lnTo>
                    <a:pt x="1459357" y="1858390"/>
                  </a:lnTo>
                  <a:lnTo>
                    <a:pt x="1468882" y="1811527"/>
                  </a:lnTo>
                  <a:lnTo>
                    <a:pt x="1468882" y="1051305"/>
                  </a:lnTo>
                  <a:lnTo>
                    <a:pt x="1602866" y="965961"/>
                  </a:lnTo>
                  <a:lnTo>
                    <a:pt x="1468882" y="880617"/>
                  </a:lnTo>
                  <a:lnTo>
                    <a:pt x="1468882" y="120395"/>
                  </a:lnTo>
                  <a:lnTo>
                    <a:pt x="1459357" y="73532"/>
                  </a:lnTo>
                  <a:lnTo>
                    <a:pt x="1433576" y="35305"/>
                  </a:lnTo>
                  <a:lnTo>
                    <a:pt x="1395349" y="9525"/>
                  </a:lnTo>
                  <a:lnTo>
                    <a:pt x="1348486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659" y="3035807"/>
              <a:ext cx="1601470" cy="1932305"/>
            </a:xfrm>
            <a:custGeom>
              <a:avLst/>
              <a:gdLst/>
              <a:ahLst/>
              <a:cxnLst/>
              <a:rect l="l" t="t" r="r" b="b"/>
              <a:pathLst>
                <a:path w="1601470" h="1932304">
                  <a:moveTo>
                    <a:pt x="1346708" y="0"/>
                  </a:moveTo>
                  <a:lnTo>
                    <a:pt x="120243" y="0"/>
                  </a:lnTo>
                  <a:lnTo>
                    <a:pt x="73431" y="9525"/>
                  </a:lnTo>
                  <a:lnTo>
                    <a:pt x="35217" y="35178"/>
                  </a:lnTo>
                  <a:lnTo>
                    <a:pt x="9448" y="73405"/>
                  </a:lnTo>
                  <a:lnTo>
                    <a:pt x="0" y="120141"/>
                  </a:lnTo>
                  <a:lnTo>
                    <a:pt x="0" y="1811781"/>
                  </a:lnTo>
                  <a:lnTo>
                    <a:pt x="9448" y="1858517"/>
                  </a:lnTo>
                  <a:lnTo>
                    <a:pt x="35217" y="1896744"/>
                  </a:lnTo>
                  <a:lnTo>
                    <a:pt x="73431" y="1922525"/>
                  </a:lnTo>
                  <a:lnTo>
                    <a:pt x="120243" y="1931923"/>
                  </a:lnTo>
                  <a:lnTo>
                    <a:pt x="1346708" y="1931923"/>
                  </a:lnTo>
                  <a:lnTo>
                    <a:pt x="1393444" y="1922525"/>
                  </a:lnTo>
                  <a:lnTo>
                    <a:pt x="1431671" y="1896744"/>
                  </a:lnTo>
                  <a:lnTo>
                    <a:pt x="1457452" y="1858517"/>
                  </a:lnTo>
                  <a:lnTo>
                    <a:pt x="1466977" y="1811781"/>
                  </a:lnTo>
                  <a:lnTo>
                    <a:pt x="1466977" y="1051305"/>
                  </a:lnTo>
                  <a:lnTo>
                    <a:pt x="1601089" y="965961"/>
                  </a:lnTo>
                  <a:lnTo>
                    <a:pt x="1466977" y="880617"/>
                  </a:lnTo>
                  <a:lnTo>
                    <a:pt x="1466977" y="120141"/>
                  </a:lnTo>
                  <a:lnTo>
                    <a:pt x="1457452" y="73405"/>
                  </a:lnTo>
                  <a:lnTo>
                    <a:pt x="1431671" y="35178"/>
                  </a:lnTo>
                  <a:lnTo>
                    <a:pt x="1393444" y="9525"/>
                  </a:lnTo>
                  <a:lnTo>
                    <a:pt x="134670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0044" y="3756786"/>
            <a:ext cx="1217930" cy="473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750" marR="5080" indent="-146685">
              <a:lnSpc>
                <a:spcPct val="101400"/>
              </a:lnSpc>
              <a:spcBef>
                <a:spcPts val="90"/>
              </a:spcBef>
            </a:pP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Pembelajaran Mendalam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38527" y="3497579"/>
            <a:ext cx="1233170" cy="297180"/>
          </a:xfrm>
          <a:custGeom>
            <a:avLst/>
            <a:gdLst/>
            <a:ahLst/>
            <a:cxnLst/>
            <a:rect l="l" t="t" r="r" b="b"/>
            <a:pathLst>
              <a:path w="1233170" h="297179">
                <a:moveTo>
                  <a:pt x="1183386" y="0"/>
                </a:moveTo>
                <a:lnTo>
                  <a:pt x="49403" y="0"/>
                </a:lnTo>
                <a:lnTo>
                  <a:pt x="30226" y="3937"/>
                </a:lnTo>
                <a:lnTo>
                  <a:pt x="14478" y="14478"/>
                </a:lnTo>
                <a:lnTo>
                  <a:pt x="3937" y="30225"/>
                </a:lnTo>
                <a:lnTo>
                  <a:pt x="0" y="49403"/>
                </a:lnTo>
                <a:lnTo>
                  <a:pt x="0" y="247269"/>
                </a:lnTo>
                <a:lnTo>
                  <a:pt x="3937" y="266446"/>
                </a:lnTo>
                <a:lnTo>
                  <a:pt x="14478" y="282194"/>
                </a:lnTo>
                <a:lnTo>
                  <a:pt x="30226" y="292735"/>
                </a:lnTo>
                <a:lnTo>
                  <a:pt x="49403" y="296672"/>
                </a:lnTo>
                <a:lnTo>
                  <a:pt x="1183386" y="296672"/>
                </a:lnTo>
                <a:lnTo>
                  <a:pt x="1202563" y="292735"/>
                </a:lnTo>
                <a:lnTo>
                  <a:pt x="1218311" y="282194"/>
                </a:lnTo>
                <a:lnTo>
                  <a:pt x="1228852" y="266446"/>
                </a:lnTo>
                <a:lnTo>
                  <a:pt x="1232789" y="247269"/>
                </a:lnTo>
                <a:lnTo>
                  <a:pt x="1232789" y="49403"/>
                </a:lnTo>
                <a:lnTo>
                  <a:pt x="1228852" y="30225"/>
                </a:lnTo>
                <a:lnTo>
                  <a:pt x="1218311" y="14478"/>
                </a:lnTo>
                <a:lnTo>
                  <a:pt x="1202563" y="3937"/>
                </a:lnTo>
                <a:lnTo>
                  <a:pt x="118338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80082" y="3562603"/>
            <a:ext cx="73342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-10" dirty="0">
                <a:solidFill>
                  <a:srgbClr val="244478"/>
                </a:solidFill>
                <a:latin typeface="Arial"/>
                <a:cs typeface="Arial"/>
              </a:rPr>
              <a:t>Berkesadaran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27860" y="3852671"/>
            <a:ext cx="1232535" cy="297180"/>
          </a:xfrm>
          <a:custGeom>
            <a:avLst/>
            <a:gdLst/>
            <a:ahLst/>
            <a:cxnLst/>
            <a:rect l="l" t="t" r="r" b="b"/>
            <a:pathLst>
              <a:path w="1232535" h="297179">
                <a:moveTo>
                  <a:pt x="1182877" y="0"/>
                </a:moveTo>
                <a:lnTo>
                  <a:pt x="49529" y="0"/>
                </a:lnTo>
                <a:lnTo>
                  <a:pt x="30225" y="3936"/>
                </a:lnTo>
                <a:lnTo>
                  <a:pt x="14477" y="14477"/>
                </a:lnTo>
                <a:lnTo>
                  <a:pt x="3937" y="30225"/>
                </a:lnTo>
                <a:lnTo>
                  <a:pt x="0" y="49402"/>
                </a:lnTo>
                <a:lnTo>
                  <a:pt x="0" y="247269"/>
                </a:lnTo>
                <a:lnTo>
                  <a:pt x="3937" y="266445"/>
                </a:lnTo>
                <a:lnTo>
                  <a:pt x="14477" y="282194"/>
                </a:lnTo>
                <a:lnTo>
                  <a:pt x="30225" y="292734"/>
                </a:lnTo>
                <a:lnTo>
                  <a:pt x="49529" y="296671"/>
                </a:lnTo>
                <a:lnTo>
                  <a:pt x="1182877" y="296671"/>
                </a:lnTo>
                <a:lnTo>
                  <a:pt x="1202182" y="292734"/>
                </a:lnTo>
                <a:lnTo>
                  <a:pt x="1217929" y="282194"/>
                </a:lnTo>
                <a:lnTo>
                  <a:pt x="1228470" y="266445"/>
                </a:lnTo>
                <a:lnTo>
                  <a:pt x="1232408" y="247269"/>
                </a:lnTo>
                <a:lnTo>
                  <a:pt x="1232408" y="49402"/>
                </a:lnTo>
                <a:lnTo>
                  <a:pt x="1228470" y="30225"/>
                </a:lnTo>
                <a:lnTo>
                  <a:pt x="1217929" y="14477"/>
                </a:lnTo>
                <a:lnTo>
                  <a:pt x="1202182" y="3936"/>
                </a:lnTo>
                <a:lnTo>
                  <a:pt x="118287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67457" y="3919220"/>
            <a:ext cx="54419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-10" dirty="0">
                <a:solidFill>
                  <a:srgbClr val="244478"/>
                </a:solidFill>
                <a:latin typeface="Arial"/>
                <a:cs typeface="Arial"/>
              </a:rPr>
              <a:t>Bermakna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38527" y="4210811"/>
            <a:ext cx="1233170" cy="297180"/>
          </a:xfrm>
          <a:custGeom>
            <a:avLst/>
            <a:gdLst/>
            <a:ahLst/>
            <a:cxnLst/>
            <a:rect l="l" t="t" r="r" b="b"/>
            <a:pathLst>
              <a:path w="1233170" h="297179">
                <a:moveTo>
                  <a:pt x="1183386" y="0"/>
                </a:moveTo>
                <a:lnTo>
                  <a:pt x="49403" y="0"/>
                </a:lnTo>
                <a:lnTo>
                  <a:pt x="30226" y="3937"/>
                </a:lnTo>
                <a:lnTo>
                  <a:pt x="14478" y="14477"/>
                </a:lnTo>
                <a:lnTo>
                  <a:pt x="3937" y="30225"/>
                </a:lnTo>
                <a:lnTo>
                  <a:pt x="0" y="49402"/>
                </a:lnTo>
                <a:lnTo>
                  <a:pt x="0" y="247269"/>
                </a:lnTo>
                <a:lnTo>
                  <a:pt x="3937" y="266445"/>
                </a:lnTo>
                <a:lnTo>
                  <a:pt x="14478" y="282194"/>
                </a:lnTo>
                <a:lnTo>
                  <a:pt x="30226" y="292735"/>
                </a:lnTo>
                <a:lnTo>
                  <a:pt x="49403" y="296671"/>
                </a:lnTo>
                <a:lnTo>
                  <a:pt x="1183386" y="296671"/>
                </a:lnTo>
                <a:lnTo>
                  <a:pt x="1202563" y="292735"/>
                </a:lnTo>
                <a:lnTo>
                  <a:pt x="1218311" y="282194"/>
                </a:lnTo>
                <a:lnTo>
                  <a:pt x="1228852" y="266445"/>
                </a:lnTo>
                <a:lnTo>
                  <a:pt x="1232789" y="247269"/>
                </a:lnTo>
                <a:lnTo>
                  <a:pt x="1232789" y="49402"/>
                </a:lnTo>
                <a:lnTo>
                  <a:pt x="1228852" y="30225"/>
                </a:lnTo>
                <a:lnTo>
                  <a:pt x="1218311" y="14477"/>
                </a:lnTo>
                <a:lnTo>
                  <a:pt x="1202563" y="3937"/>
                </a:lnTo>
                <a:lnTo>
                  <a:pt x="118338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92579" y="4275277"/>
            <a:ext cx="90995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b="1" spc="-10" dirty="0">
                <a:solidFill>
                  <a:srgbClr val="244478"/>
                </a:solidFill>
                <a:latin typeface="Arial"/>
                <a:cs typeface="Arial"/>
              </a:rPr>
              <a:t>Menggembirakan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3279" y="3366515"/>
            <a:ext cx="1231265" cy="297180"/>
          </a:xfrm>
          <a:custGeom>
            <a:avLst/>
            <a:gdLst/>
            <a:ahLst/>
            <a:cxnLst/>
            <a:rect l="l" t="t" r="r" b="b"/>
            <a:pathLst>
              <a:path w="1231264" h="297179">
                <a:moveTo>
                  <a:pt x="1181481" y="0"/>
                </a:moveTo>
                <a:lnTo>
                  <a:pt x="49403" y="0"/>
                </a:lnTo>
                <a:lnTo>
                  <a:pt x="30225" y="3937"/>
                </a:lnTo>
                <a:lnTo>
                  <a:pt x="14478" y="14478"/>
                </a:lnTo>
                <a:lnTo>
                  <a:pt x="3937" y="30225"/>
                </a:lnTo>
                <a:lnTo>
                  <a:pt x="0" y="49403"/>
                </a:lnTo>
                <a:lnTo>
                  <a:pt x="0" y="247269"/>
                </a:lnTo>
                <a:lnTo>
                  <a:pt x="3937" y="266446"/>
                </a:lnTo>
                <a:lnTo>
                  <a:pt x="14478" y="282194"/>
                </a:lnTo>
                <a:lnTo>
                  <a:pt x="30225" y="292735"/>
                </a:lnTo>
                <a:lnTo>
                  <a:pt x="49403" y="296672"/>
                </a:lnTo>
                <a:lnTo>
                  <a:pt x="1181481" y="296672"/>
                </a:lnTo>
                <a:lnTo>
                  <a:pt x="1200658" y="292735"/>
                </a:lnTo>
                <a:lnTo>
                  <a:pt x="1216406" y="282194"/>
                </a:lnTo>
                <a:lnTo>
                  <a:pt x="1226947" y="266446"/>
                </a:lnTo>
                <a:lnTo>
                  <a:pt x="1230884" y="247269"/>
                </a:lnTo>
                <a:lnTo>
                  <a:pt x="1230884" y="49403"/>
                </a:lnTo>
                <a:lnTo>
                  <a:pt x="1226947" y="30225"/>
                </a:lnTo>
                <a:lnTo>
                  <a:pt x="1216406" y="14478"/>
                </a:lnTo>
                <a:lnTo>
                  <a:pt x="1200658" y="3937"/>
                </a:lnTo>
                <a:lnTo>
                  <a:pt x="118148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08272" y="3427222"/>
            <a:ext cx="573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dirty="0">
                <a:solidFill>
                  <a:srgbClr val="244478"/>
                </a:solidFill>
                <a:latin typeface="Arial"/>
                <a:cs typeface="Arial"/>
              </a:rPr>
              <a:t>Olah</a:t>
            </a:r>
            <a:r>
              <a:rPr sz="900" b="1" spc="60" dirty="0">
                <a:solidFill>
                  <a:srgbClr val="244478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44478"/>
                </a:solidFill>
                <a:latin typeface="Arial"/>
                <a:cs typeface="Arial"/>
              </a:rPr>
              <a:t>Pikir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83279" y="3689603"/>
            <a:ext cx="1231265" cy="297180"/>
          </a:xfrm>
          <a:custGeom>
            <a:avLst/>
            <a:gdLst/>
            <a:ahLst/>
            <a:cxnLst/>
            <a:rect l="l" t="t" r="r" b="b"/>
            <a:pathLst>
              <a:path w="1231264" h="297179">
                <a:moveTo>
                  <a:pt x="1181481" y="0"/>
                </a:moveTo>
                <a:lnTo>
                  <a:pt x="49403" y="0"/>
                </a:lnTo>
                <a:lnTo>
                  <a:pt x="30225" y="3937"/>
                </a:lnTo>
                <a:lnTo>
                  <a:pt x="14478" y="14478"/>
                </a:lnTo>
                <a:lnTo>
                  <a:pt x="3937" y="30226"/>
                </a:lnTo>
                <a:lnTo>
                  <a:pt x="0" y="49403"/>
                </a:lnTo>
                <a:lnTo>
                  <a:pt x="0" y="247269"/>
                </a:lnTo>
                <a:lnTo>
                  <a:pt x="3937" y="266446"/>
                </a:lnTo>
                <a:lnTo>
                  <a:pt x="14478" y="282194"/>
                </a:lnTo>
                <a:lnTo>
                  <a:pt x="30225" y="292735"/>
                </a:lnTo>
                <a:lnTo>
                  <a:pt x="49403" y="296672"/>
                </a:lnTo>
                <a:lnTo>
                  <a:pt x="1181481" y="296672"/>
                </a:lnTo>
                <a:lnTo>
                  <a:pt x="1200658" y="292735"/>
                </a:lnTo>
                <a:lnTo>
                  <a:pt x="1216406" y="282194"/>
                </a:lnTo>
                <a:lnTo>
                  <a:pt x="1226947" y="266446"/>
                </a:lnTo>
                <a:lnTo>
                  <a:pt x="1230884" y="247269"/>
                </a:lnTo>
                <a:lnTo>
                  <a:pt x="1230884" y="49403"/>
                </a:lnTo>
                <a:lnTo>
                  <a:pt x="1226947" y="30226"/>
                </a:lnTo>
                <a:lnTo>
                  <a:pt x="1216406" y="14478"/>
                </a:lnTo>
                <a:lnTo>
                  <a:pt x="1200658" y="3937"/>
                </a:lnTo>
                <a:lnTo>
                  <a:pt x="118148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726560" y="3751579"/>
            <a:ext cx="53594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dirty="0">
                <a:solidFill>
                  <a:srgbClr val="244478"/>
                </a:solidFill>
                <a:latin typeface="Arial"/>
                <a:cs typeface="Arial"/>
              </a:rPr>
              <a:t>Olah</a:t>
            </a:r>
            <a:r>
              <a:rPr sz="900" b="1" spc="60" dirty="0">
                <a:solidFill>
                  <a:srgbClr val="244478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44478"/>
                </a:solidFill>
                <a:latin typeface="Arial"/>
                <a:cs typeface="Arial"/>
              </a:rPr>
              <a:t>Hati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83279" y="4015740"/>
            <a:ext cx="1231265" cy="297180"/>
          </a:xfrm>
          <a:custGeom>
            <a:avLst/>
            <a:gdLst/>
            <a:ahLst/>
            <a:cxnLst/>
            <a:rect l="l" t="t" r="r" b="b"/>
            <a:pathLst>
              <a:path w="1231264" h="297179">
                <a:moveTo>
                  <a:pt x="1181481" y="0"/>
                </a:moveTo>
                <a:lnTo>
                  <a:pt x="49403" y="0"/>
                </a:lnTo>
                <a:lnTo>
                  <a:pt x="30225" y="3937"/>
                </a:lnTo>
                <a:lnTo>
                  <a:pt x="14478" y="14478"/>
                </a:lnTo>
                <a:lnTo>
                  <a:pt x="3937" y="30226"/>
                </a:lnTo>
                <a:lnTo>
                  <a:pt x="0" y="49403"/>
                </a:lnTo>
                <a:lnTo>
                  <a:pt x="0" y="247269"/>
                </a:lnTo>
                <a:lnTo>
                  <a:pt x="3937" y="266446"/>
                </a:lnTo>
                <a:lnTo>
                  <a:pt x="14478" y="282194"/>
                </a:lnTo>
                <a:lnTo>
                  <a:pt x="30225" y="292735"/>
                </a:lnTo>
                <a:lnTo>
                  <a:pt x="49403" y="296672"/>
                </a:lnTo>
                <a:lnTo>
                  <a:pt x="1181481" y="296672"/>
                </a:lnTo>
                <a:lnTo>
                  <a:pt x="1200658" y="292735"/>
                </a:lnTo>
                <a:lnTo>
                  <a:pt x="1216406" y="282194"/>
                </a:lnTo>
                <a:lnTo>
                  <a:pt x="1226947" y="266446"/>
                </a:lnTo>
                <a:lnTo>
                  <a:pt x="1230884" y="247269"/>
                </a:lnTo>
                <a:lnTo>
                  <a:pt x="1230884" y="49403"/>
                </a:lnTo>
                <a:lnTo>
                  <a:pt x="1226947" y="30226"/>
                </a:lnTo>
                <a:lnTo>
                  <a:pt x="1216406" y="14478"/>
                </a:lnTo>
                <a:lnTo>
                  <a:pt x="1200658" y="3937"/>
                </a:lnTo>
                <a:lnTo>
                  <a:pt x="118148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96080" y="4075938"/>
            <a:ext cx="59118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dirty="0">
                <a:solidFill>
                  <a:srgbClr val="244478"/>
                </a:solidFill>
                <a:latin typeface="Arial"/>
                <a:cs typeface="Arial"/>
              </a:rPr>
              <a:t>Olah</a:t>
            </a:r>
            <a:r>
              <a:rPr sz="900" b="1" spc="60" dirty="0">
                <a:solidFill>
                  <a:srgbClr val="244478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44478"/>
                </a:solidFill>
                <a:latin typeface="Arial"/>
                <a:cs typeface="Arial"/>
              </a:rPr>
              <a:t>Rasa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3279" y="4340352"/>
            <a:ext cx="1231265" cy="297180"/>
          </a:xfrm>
          <a:custGeom>
            <a:avLst/>
            <a:gdLst/>
            <a:ahLst/>
            <a:cxnLst/>
            <a:rect l="l" t="t" r="r" b="b"/>
            <a:pathLst>
              <a:path w="1231264" h="297179">
                <a:moveTo>
                  <a:pt x="1181481" y="0"/>
                </a:moveTo>
                <a:lnTo>
                  <a:pt x="49403" y="0"/>
                </a:lnTo>
                <a:lnTo>
                  <a:pt x="30225" y="3937"/>
                </a:lnTo>
                <a:lnTo>
                  <a:pt x="14478" y="14478"/>
                </a:lnTo>
                <a:lnTo>
                  <a:pt x="3937" y="30225"/>
                </a:lnTo>
                <a:lnTo>
                  <a:pt x="0" y="49403"/>
                </a:lnTo>
                <a:lnTo>
                  <a:pt x="0" y="247269"/>
                </a:lnTo>
                <a:lnTo>
                  <a:pt x="3937" y="266446"/>
                </a:lnTo>
                <a:lnTo>
                  <a:pt x="14478" y="282194"/>
                </a:lnTo>
                <a:lnTo>
                  <a:pt x="30225" y="292735"/>
                </a:lnTo>
                <a:lnTo>
                  <a:pt x="49403" y="296672"/>
                </a:lnTo>
                <a:lnTo>
                  <a:pt x="1181481" y="296672"/>
                </a:lnTo>
                <a:lnTo>
                  <a:pt x="1200658" y="292735"/>
                </a:lnTo>
                <a:lnTo>
                  <a:pt x="1216406" y="282194"/>
                </a:lnTo>
                <a:lnTo>
                  <a:pt x="1226947" y="266446"/>
                </a:lnTo>
                <a:lnTo>
                  <a:pt x="1230884" y="247269"/>
                </a:lnTo>
                <a:lnTo>
                  <a:pt x="1230884" y="49403"/>
                </a:lnTo>
                <a:lnTo>
                  <a:pt x="1226947" y="30225"/>
                </a:lnTo>
                <a:lnTo>
                  <a:pt x="1216406" y="14478"/>
                </a:lnTo>
                <a:lnTo>
                  <a:pt x="1200658" y="3937"/>
                </a:lnTo>
                <a:lnTo>
                  <a:pt x="118148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93921" y="4400804"/>
            <a:ext cx="60261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dirty="0">
                <a:solidFill>
                  <a:srgbClr val="244478"/>
                </a:solidFill>
                <a:latin typeface="Arial"/>
                <a:cs typeface="Arial"/>
              </a:rPr>
              <a:t>Olah</a:t>
            </a:r>
            <a:r>
              <a:rPr sz="900" b="1" spc="60" dirty="0">
                <a:solidFill>
                  <a:srgbClr val="244478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44478"/>
                </a:solidFill>
                <a:latin typeface="Arial"/>
                <a:cs typeface="Arial"/>
              </a:rPr>
              <a:t>Raga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93055" y="3868673"/>
            <a:ext cx="113411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-10" dirty="0">
                <a:solidFill>
                  <a:srgbClr val="002E66"/>
                </a:solidFill>
                <a:latin typeface="Arial"/>
                <a:cs typeface="Arial"/>
              </a:rPr>
              <a:t>Mewujudkan</a:t>
            </a:r>
            <a:endParaRPr sz="1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03085" y="3659504"/>
            <a:ext cx="1014094" cy="695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750" marR="140335" indent="-4445" algn="ctr">
              <a:lnSpc>
                <a:spcPct val="101400"/>
              </a:lnSpc>
              <a:spcBef>
                <a:spcPts val="90"/>
              </a:spcBef>
            </a:pP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Profil Lulusan</a:t>
            </a:r>
            <a:endParaRPr sz="1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(8</a:t>
            </a:r>
            <a:r>
              <a:rPr sz="14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Dimensi)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2832F8-21AC-4116-85B7-ADC2DF8118D9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39" name="object 60">
              <a:extLst>
                <a:ext uri="{FF2B5EF4-FFF2-40B4-BE49-F238E27FC236}">
                  <a16:creationId xmlns:a16="http://schemas.microsoft.com/office/drawing/2014/main" id="{5EB2A7BB-891A-41D9-A061-F1520DE5CEC7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40" name="object 27">
              <a:extLst>
                <a:ext uri="{FF2B5EF4-FFF2-40B4-BE49-F238E27FC236}">
                  <a16:creationId xmlns:a16="http://schemas.microsoft.com/office/drawing/2014/main" id="{98FC7C50-5F6F-4AC5-8ED0-8B1247ADF537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41" name="object 26">
              <a:extLst>
                <a:ext uri="{FF2B5EF4-FFF2-40B4-BE49-F238E27FC236}">
                  <a16:creationId xmlns:a16="http://schemas.microsoft.com/office/drawing/2014/main" id="{390CD136-8668-4721-9E5C-B64030005CB8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104B98-1154-4FBB-AFE4-01B245090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42735fd2a_0_337"/>
          <p:cNvSpPr txBox="1"/>
          <p:nvPr/>
        </p:nvSpPr>
        <p:spPr>
          <a:xfrm>
            <a:off x="3840004" y="2231509"/>
            <a:ext cx="835199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highlight>
                  <a:srgbClr val="002060"/>
                </a:highlight>
              </a:rPr>
              <a:t>KURIKULUM ACEH</a:t>
            </a:r>
            <a:endParaRPr dirty="0"/>
          </a:p>
          <a:p>
            <a:r>
              <a:rPr lang="pt-BR" sz="3600" b="1" dirty="0">
                <a:solidFill>
                  <a:srgbClr val="1F3864"/>
                </a:solidFill>
              </a:rPr>
              <a:t>Pergub Aceh No. 07 Tahun 2022 dan</a:t>
            </a:r>
            <a:endParaRPr lang="pt-BR" sz="1200" dirty="0"/>
          </a:p>
          <a:p>
            <a:pPr lvl="0"/>
            <a:r>
              <a:rPr lang="en-US" sz="3600" b="1" dirty="0" err="1">
                <a:solidFill>
                  <a:srgbClr val="1F3864"/>
                </a:solidFill>
              </a:rPr>
              <a:t>Pergub</a:t>
            </a:r>
            <a:r>
              <a:rPr lang="en-US" sz="3600" b="1" dirty="0">
                <a:solidFill>
                  <a:srgbClr val="1F3864"/>
                </a:solidFill>
              </a:rPr>
              <a:t> Aceh No. 66 </a:t>
            </a:r>
            <a:r>
              <a:rPr lang="en-US" sz="3600" b="1" dirty="0" err="1">
                <a:solidFill>
                  <a:srgbClr val="1F3864"/>
                </a:solidFill>
              </a:rPr>
              <a:t>Tahun</a:t>
            </a:r>
            <a:r>
              <a:rPr lang="en-US" sz="3600" b="1" dirty="0">
                <a:solidFill>
                  <a:srgbClr val="1F3864"/>
                </a:solidFill>
              </a:rPr>
              <a:t> 2019</a:t>
            </a:r>
          </a:p>
        </p:txBody>
      </p:sp>
      <p:sp>
        <p:nvSpPr>
          <p:cNvPr id="579" name="Google Shape;579;g1042735fd2a_0_337"/>
          <p:cNvSpPr/>
          <p:nvPr/>
        </p:nvSpPr>
        <p:spPr>
          <a:xfrm>
            <a:off x="2301643" y="1967346"/>
            <a:ext cx="1139400" cy="2196682"/>
          </a:xfrm>
          <a:prstGeom prst="moon">
            <a:avLst>
              <a:gd name="adj" fmla="val 2037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Kotak Teks 1">
            <a:extLst>
              <a:ext uri="{FF2B5EF4-FFF2-40B4-BE49-F238E27FC236}">
                <a16:creationId xmlns:a16="http://schemas.microsoft.com/office/drawing/2014/main" id="{84B491F4-8F07-462D-AE44-87CA981DED01}"/>
              </a:ext>
            </a:extLst>
          </p:cNvPr>
          <p:cNvSpPr txBox="1"/>
          <p:nvPr/>
        </p:nvSpPr>
        <p:spPr>
          <a:xfrm>
            <a:off x="207605" y="88160"/>
            <a:ext cx="1181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446782"/>
                </a:solidFill>
                <a:latin typeface="Arial"/>
              </a:rPr>
              <a:t>Program </a:t>
            </a:r>
            <a:r>
              <a:rPr lang="en-US" sz="2400" b="1" dirty="0" err="1">
                <a:solidFill>
                  <a:srgbClr val="446782"/>
                </a:solidFill>
                <a:latin typeface="Arial"/>
              </a:rPr>
              <a:t>Pemerintah</a:t>
            </a:r>
            <a:r>
              <a:rPr lang="en-US" sz="2400" b="1" dirty="0">
                <a:solidFill>
                  <a:srgbClr val="446782"/>
                </a:solidFill>
                <a:latin typeface="Arial"/>
              </a:rPr>
              <a:t> Aceh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4467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C5DEBDF-20E7-42A0-8931-3809A4A1CF84}"/>
              </a:ext>
            </a:extLst>
          </p:cNvPr>
          <p:cNvSpPr txBox="1">
            <a:spLocks/>
          </p:cNvSpPr>
          <p:nvPr/>
        </p:nvSpPr>
        <p:spPr>
          <a:xfrm>
            <a:off x="2871343" y="2246291"/>
            <a:ext cx="703263" cy="14890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600" b="1" spc="-50" dirty="0">
                <a:solidFill>
                  <a:srgbClr val="0E6EC5"/>
                </a:solidFill>
                <a:latin typeface="Arial"/>
                <a:cs typeface="Arial"/>
              </a:rPr>
              <a:t>2</a:t>
            </a:r>
            <a:endParaRPr lang="en-US" sz="9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42735fd2a_0_337"/>
          <p:cNvSpPr txBox="1"/>
          <p:nvPr/>
        </p:nvSpPr>
        <p:spPr>
          <a:xfrm>
            <a:off x="3156768" y="1783501"/>
            <a:ext cx="854456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highlight>
                  <a:srgbClr val="002060"/>
                </a:highlight>
              </a:rPr>
              <a:t>KURIKULUM MUATAN LOKAL PADA SMA DAN SMK </a:t>
            </a:r>
            <a:endParaRPr dirty="0"/>
          </a:p>
          <a:p>
            <a:pPr lvl="0"/>
            <a:r>
              <a:rPr lang="en-US" sz="3600" b="1" dirty="0" err="1">
                <a:solidFill>
                  <a:srgbClr val="1F3864"/>
                </a:solidFill>
              </a:rPr>
              <a:t>Pergub</a:t>
            </a:r>
            <a:r>
              <a:rPr lang="en-US" sz="3600" b="1" dirty="0">
                <a:solidFill>
                  <a:srgbClr val="1F3864"/>
                </a:solidFill>
              </a:rPr>
              <a:t> Aceh No. 7 </a:t>
            </a:r>
            <a:r>
              <a:rPr lang="en-US" sz="3600" b="1" dirty="0" err="1">
                <a:solidFill>
                  <a:srgbClr val="1F3864"/>
                </a:solidFill>
              </a:rPr>
              <a:t>Tahun</a:t>
            </a:r>
            <a:r>
              <a:rPr lang="en-US" sz="3600" b="1" dirty="0">
                <a:solidFill>
                  <a:srgbClr val="1F3864"/>
                </a:solidFill>
              </a:rPr>
              <a:t> 2022</a:t>
            </a:r>
            <a:endParaRPr sz="3600" b="1" dirty="0">
              <a:solidFill>
                <a:srgbClr val="1F3864"/>
              </a:solidFill>
            </a:endParaRPr>
          </a:p>
        </p:txBody>
      </p:sp>
      <p:sp>
        <p:nvSpPr>
          <p:cNvPr id="578" name="Google Shape;578;g1042735fd2a_0_337"/>
          <p:cNvSpPr txBox="1"/>
          <p:nvPr/>
        </p:nvSpPr>
        <p:spPr>
          <a:xfrm>
            <a:off x="1892713" y="2152693"/>
            <a:ext cx="1016741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96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1042735fd2a_0_337"/>
          <p:cNvSpPr/>
          <p:nvPr/>
        </p:nvSpPr>
        <p:spPr>
          <a:xfrm>
            <a:off x="1387668" y="1886143"/>
            <a:ext cx="1139400" cy="2103000"/>
          </a:xfrm>
          <a:prstGeom prst="moon">
            <a:avLst>
              <a:gd name="adj" fmla="val 2037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Kotak Teks 1">
            <a:extLst>
              <a:ext uri="{FF2B5EF4-FFF2-40B4-BE49-F238E27FC236}">
                <a16:creationId xmlns:a16="http://schemas.microsoft.com/office/drawing/2014/main" id="{84B491F4-8F07-462D-AE44-87CA981DED01}"/>
              </a:ext>
            </a:extLst>
          </p:cNvPr>
          <p:cNvSpPr txBox="1"/>
          <p:nvPr/>
        </p:nvSpPr>
        <p:spPr>
          <a:xfrm>
            <a:off x="207605" y="88160"/>
            <a:ext cx="1181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446782"/>
                </a:solidFill>
                <a:latin typeface="Arial"/>
              </a:rPr>
              <a:t>Pemerintah</a:t>
            </a:r>
            <a:r>
              <a:rPr lang="en-US" sz="2400" b="1" dirty="0">
                <a:solidFill>
                  <a:srgbClr val="446782"/>
                </a:solidFill>
                <a:latin typeface="Arial"/>
              </a:rPr>
              <a:t> Aceh – </a:t>
            </a:r>
            <a:r>
              <a:rPr lang="en-US" sz="2400" b="1" dirty="0" err="1">
                <a:solidFill>
                  <a:srgbClr val="446782"/>
                </a:solidFill>
                <a:latin typeface="Arial"/>
              </a:rPr>
              <a:t>Dinas</a:t>
            </a:r>
            <a:r>
              <a:rPr lang="en-US" sz="2400" b="1" dirty="0">
                <a:solidFill>
                  <a:srgbClr val="446782"/>
                </a:solidFill>
                <a:latin typeface="Arial"/>
              </a:rPr>
              <a:t> Pendidikan Aceh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4467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4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6F1C11C-D621-4E21-B430-1B0C41BB8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8" y="390774"/>
            <a:ext cx="5467347" cy="766757"/>
          </a:xfrm>
        </p:spPr>
        <p:txBody>
          <a:bodyPr/>
          <a:lstStyle/>
          <a:p>
            <a:r>
              <a:rPr lang="id-ID"/>
              <a:t>TUJUAN DAN MANFAAT</a:t>
            </a:r>
            <a:endParaRPr lang="id-ID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1CB5AAC-1399-4781-9174-59ACA16CAE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5946" y="2519703"/>
            <a:ext cx="3697357" cy="650881"/>
          </a:xfrm>
        </p:spPr>
        <p:txBody>
          <a:bodyPr/>
          <a:lstStyle/>
          <a:p>
            <a:r>
              <a:rPr lang="id-ID">
                <a:solidFill>
                  <a:schemeClr val="tx1"/>
                </a:solidFill>
              </a:rPr>
              <a:t>Pelaksanaan</a:t>
            </a:r>
            <a:r>
              <a:rPr lang="en-US">
                <a:solidFill>
                  <a:schemeClr val="tx1"/>
                </a:solidFill>
              </a:rPr>
              <a:t> Kurikulum</a:t>
            </a:r>
            <a:r>
              <a:rPr lang="id-ID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Muatan Lokal </a:t>
            </a:r>
            <a:r>
              <a:rPr lang="id-ID">
                <a:solidFill>
                  <a:schemeClr val="tx1"/>
                </a:solidFill>
              </a:rPr>
              <a:t>bertujuan untuk: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4140D669-6866-4111-8504-95DD115409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11357" y="3687416"/>
            <a:ext cx="4526537" cy="2286001"/>
          </a:xfrm>
        </p:spPr>
        <p:txBody>
          <a:bodyPr/>
          <a:lstStyle/>
          <a:p>
            <a:pPr algn="just">
              <a:spcBef>
                <a:spcPts val="100"/>
              </a:spcBef>
            </a:pPr>
            <a:r>
              <a:rPr lang="en-US" sz="2000"/>
              <a:t>Mencapai tujuan Pendidikan nasional dan nilai islami yang relevan dengan keistimewaan dan kekhususan dalam bingkai </a:t>
            </a:r>
            <a:r>
              <a:rPr lang="en-US" sz="2000" b="1"/>
              <a:t>syariat Islam</a:t>
            </a:r>
            <a:r>
              <a:rPr lang="en-US" b="1"/>
              <a:t>.</a:t>
            </a:r>
            <a:endParaRPr lang="id-ID" b="1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6CE30CC-8066-4738-BA03-4B57CA1632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55871" y="2537540"/>
            <a:ext cx="3488635" cy="650881"/>
          </a:xfrm>
        </p:spPr>
        <p:txBody>
          <a:bodyPr/>
          <a:lstStyle/>
          <a:p>
            <a:r>
              <a:rPr lang="id-ID">
                <a:solidFill>
                  <a:schemeClr val="tx1"/>
                </a:solidFill>
              </a:rPr>
              <a:t>Manfaat </a:t>
            </a:r>
            <a:r>
              <a:rPr lang="en-US">
                <a:solidFill>
                  <a:schemeClr val="tx1"/>
                </a:solidFill>
              </a:rPr>
              <a:t>Kurikulum Muatan Lokal </a:t>
            </a:r>
            <a:r>
              <a:rPr lang="id-ID">
                <a:solidFill>
                  <a:schemeClr val="tx1"/>
                </a:solidFill>
              </a:rPr>
              <a:t>yaitu :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0DF17934-71DC-4070-947B-5FB543383E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36921" y="3776870"/>
            <a:ext cx="4526537" cy="1056828"/>
          </a:xfrm>
        </p:spPr>
        <p:txBody>
          <a:bodyPr/>
          <a:lstStyle/>
          <a:p>
            <a:pPr algn="just"/>
            <a:r>
              <a:rPr lang="en-US" sz="2000" b="1"/>
              <a:t>Meningkatkan kompetensi </a:t>
            </a:r>
            <a:r>
              <a:rPr lang="en-US" sz="2000"/>
              <a:t>pada aqidah akhlak, Al- Qur’an dan hadist, fiqih, sejarah kebudayaan Islam, bahasa Arab dan Standar isi Kurikulum Nasional</a:t>
            </a:r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6764D-4394-43CC-BBA7-798D2C3A0001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13" name="object 60">
              <a:extLst>
                <a:ext uri="{FF2B5EF4-FFF2-40B4-BE49-F238E27FC236}">
                  <a16:creationId xmlns:a16="http://schemas.microsoft.com/office/drawing/2014/main" id="{7B23D072-03DF-4906-AB3C-BBF60D6B0056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4" name="object 27">
              <a:extLst>
                <a:ext uri="{FF2B5EF4-FFF2-40B4-BE49-F238E27FC236}">
                  <a16:creationId xmlns:a16="http://schemas.microsoft.com/office/drawing/2014/main" id="{C1C33581-790C-4213-9903-F23581F30B45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15" name="object 26">
              <a:extLst>
                <a:ext uri="{FF2B5EF4-FFF2-40B4-BE49-F238E27FC236}">
                  <a16:creationId xmlns:a16="http://schemas.microsoft.com/office/drawing/2014/main" id="{95D008D6-6047-4E55-B724-3AB4A29C31BA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C1BAC9-93AD-4261-9E61-A58C5A1E3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FE79F-41A4-4296-9460-71CA5CF708F1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18" name="object 60">
              <a:extLst>
                <a:ext uri="{FF2B5EF4-FFF2-40B4-BE49-F238E27FC236}">
                  <a16:creationId xmlns:a16="http://schemas.microsoft.com/office/drawing/2014/main" id="{8D616459-38FC-4770-8766-94311DC563A6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9" name="object 27">
              <a:extLst>
                <a:ext uri="{FF2B5EF4-FFF2-40B4-BE49-F238E27FC236}">
                  <a16:creationId xmlns:a16="http://schemas.microsoft.com/office/drawing/2014/main" id="{EE817ACE-A265-4AE4-894A-CA1609CE88B6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C788558A-6FEF-48D0-B1DB-8502EA35C002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434E6A0-5A19-41D4-9FD1-56FCB4CEE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16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70A13-B64C-41D8-A629-EB5BC398D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9898" y="171848"/>
            <a:ext cx="6032204" cy="766757"/>
          </a:xfrm>
        </p:spPr>
        <p:txBody>
          <a:bodyPr/>
          <a:lstStyle/>
          <a:p>
            <a:pPr rtl="1">
              <a:spcBef>
                <a:spcPts val="100"/>
              </a:spcBef>
            </a:pPr>
            <a:r>
              <a:rPr lang="en-US" sz="2800" dirty="0" err="1"/>
              <a:t>Pengawasan</a:t>
            </a:r>
            <a:r>
              <a:rPr lang="en-US" sz="2800" dirty="0"/>
              <a:t>, </a:t>
            </a:r>
            <a:r>
              <a:rPr lang="en-US" sz="2800" dirty="0" err="1"/>
              <a:t>Pemantauan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endParaRPr lang="id-ID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58594" y="1594102"/>
            <a:ext cx="9470462" cy="2076363"/>
            <a:chOff x="1011020" y="1799601"/>
            <a:chExt cx="9470462" cy="2076363"/>
          </a:xfrm>
        </p:grpSpPr>
        <p:sp>
          <p:nvSpPr>
            <p:cNvPr id="9" name="Rectangle 8"/>
            <p:cNvSpPr/>
            <p:nvPr/>
          </p:nvSpPr>
          <p:spPr>
            <a:xfrm>
              <a:off x="1011020" y="1799601"/>
              <a:ext cx="9470462" cy="2076363"/>
            </a:xfrm>
            <a:prstGeom prst="rect">
              <a:avLst/>
            </a:prstGeom>
            <a:solidFill>
              <a:srgbClr val="01591C"/>
            </a:solidFill>
            <a:ln>
              <a:solidFill>
                <a:srgbClr val="666666"/>
              </a:solidFill>
            </a:ln>
          </p:spPr>
        </p:sp>
        <p:sp>
          <p:nvSpPr>
            <p:cNvPr id="10" name="Straight Connector 9"/>
            <p:cNvSpPr/>
            <p:nvPr/>
          </p:nvSpPr>
          <p:spPr>
            <a:xfrm>
              <a:off x="1011020" y="1799601"/>
              <a:ext cx="9470462" cy="0"/>
            </a:xfrm>
            <a:prstGeom prst="lin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011020" y="1799601"/>
              <a:ext cx="2498538" cy="2076363"/>
            </a:xfrm>
            <a:custGeom>
              <a:avLst/>
              <a:gdLst>
                <a:gd name="connsiteX0" fmla="*/ 0 w 2498538"/>
                <a:gd name="connsiteY0" fmla="*/ 0 h 2076363"/>
                <a:gd name="connsiteX1" fmla="*/ 2498538 w 2498538"/>
                <a:gd name="connsiteY1" fmla="*/ 0 h 2076363"/>
                <a:gd name="connsiteX2" fmla="*/ 2498538 w 2498538"/>
                <a:gd name="connsiteY2" fmla="*/ 2076363 h 2076363"/>
                <a:gd name="connsiteX3" fmla="*/ 0 w 2498538"/>
                <a:gd name="connsiteY3" fmla="*/ 2076363 h 2076363"/>
                <a:gd name="connsiteX4" fmla="*/ 0 w 2498538"/>
                <a:gd name="connsiteY4" fmla="*/ 0 h 20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538" h="2076363">
                  <a:moveTo>
                    <a:pt x="0" y="0"/>
                  </a:moveTo>
                  <a:lnTo>
                    <a:pt x="2498538" y="0"/>
                  </a:lnTo>
                  <a:lnTo>
                    <a:pt x="2498538" y="2076363"/>
                  </a:lnTo>
                  <a:lnTo>
                    <a:pt x="0" y="207636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66666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Pengawasan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40240" y="1847860"/>
              <a:ext cx="6838986" cy="965184"/>
            </a:xfrm>
            <a:custGeom>
              <a:avLst/>
              <a:gdLst>
                <a:gd name="connsiteX0" fmla="*/ 0 w 6838986"/>
                <a:gd name="connsiteY0" fmla="*/ 0 h 965184"/>
                <a:gd name="connsiteX1" fmla="*/ 6838986 w 6838986"/>
                <a:gd name="connsiteY1" fmla="*/ 0 h 965184"/>
                <a:gd name="connsiteX2" fmla="*/ 6838986 w 6838986"/>
                <a:gd name="connsiteY2" fmla="*/ 965184 h 965184"/>
                <a:gd name="connsiteX3" fmla="*/ 0 w 6838986"/>
                <a:gd name="connsiteY3" fmla="*/ 965184 h 965184"/>
                <a:gd name="connsiteX4" fmla="*/ 0 w 6838986"/>
                <a:gd name="connsiteY4" fmla="*/ 0 h 96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86" h="965184">
                  <a:moveTo>
                    <a:pt x="0" y="0"/>
                  </a:moveTo>
                  <a:lnTo>
                    <a:pt x="6838986" y="0"/>
                  </a:lnTo>
                  <a:lnTo>
                    <a:pt x="6838986" y="965184"/>
                  </a:lnTo>
                  <a:lnTo>
                    <a:pt x="0" y="9651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Dilaksanakan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oleh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Pemerintah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Aceh dan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masyarakat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melalui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pengawas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pembina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komite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sekolah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dan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Majelis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Pendidikan Aceh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3509558" y="2813044"/>
              <a:ext cx="6969668" cy="0"/>
            </a:xfrm>
            <a:prstGeom prst="line">
              <a:avLst/>
            </a:prstGeom>
          </p:spPr>
          <p:style>
            <a:ln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40240" y="2861303"/>
              <a:ext cx="6838986" cy="965184"/>
            </a:xfrm>
            <a:custGeom>
              <a:avLst/>
              <a:gdLst>
                <a:gd name="connsiteX0" fmla="*/ 0 w 6838986"/>
                <a:gd name="connsiteY0" fmla="*/ 0 h 965184"/>
                <a:gd name="connsiteX1" fmla="*/ 6838986 w 6838986"/>
                <a:gd name="connsiteY1" fmla="*/ 0 h 965184"/>
                <a:gd name="connsiteX2" fmla="*/ 6838986 w 6838986"/>
                <a:gd name="connsiteY2" fmla="*/ 965184 h 965184"/>
                <a:gd name="connsiteX3" fmla="*/ 0 w 6838986"/>
                <a:gd name="connsiteY3" fmla="*/ 965184 h 965184"/>
                <a:gd name="connsiteX4" fmla="*/ 0 w 6838986"/>
                <a:gd name="connsiteY4" fmla="*/ 0 h 96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86" h="965184">
                  <a:moveTo>
                    <a:pt x="0" y="0"/>
                  </a:moveTo>
                  <a:lnTo>
                    <a:pt x="6838986" y="0"/>
                  </a:lnTo>
                  <a:lnTo>
                    <a:pt x="6838986" y="965184"/>
                  </a:lnTo>
                  <a:lnTo>
                    <a:pt x="0" y="9651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Dilakukan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untuk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menjamin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terlaksananya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prinsip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transparansi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akuntabilitas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berkesinambungan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dan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partisipatif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3511813" y="3875964"/>
              <a:ext cx="6969668" cy="0"/>
            </a:xfrm>
            <a:prstGeom prst="line">
              <a:avLst/>
            </a:prstGeom>
          </p:spPr>
          <p:style>
            <a:ln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oup 15"/>
          <p:cNvGrpSpPr/>
          <p:nvPr/>
        </p:nvGrpSpPr>
        <p:grpSpPr>
          <a:xfrm>
            <a:off x="1026941" y="4326340"/>
            <a:ext cx="9470462" cy="2084597"/>
            <a:chOff x="1026941" y="4326340"/>
            <a:chExt cx="9470462" cy="2084597"/>
          </a:xfrm>
        </p:grpSpPr>
        <p:sp>
          <p:nvSpPr>
            <p:cNvPr id="17" name="Rectangle 16"/>
            <p:cNvSpPr/>
            <p:nvPr/>
          </p:nvSpPr>
          <p:spPr>
            <a:xfrm>
              <a:off x="1026941" y="4326718"/>
              <a:ext cx="9470462" cy="2076363"/>
            </a:xfrm>
            <a:prstGeom prst="rect">
              <a:avLst/>
            </a:prstGeom>
            <a:solidFill>
              <a:srgbClr val="01591C"/>
            </a:solidFill>
            <a:ln>
              <a:solidFill>
                <a:srgbClr val="666666"/>
              </a:solidFill>
            </a:ln>
          </p:spPr>
        </p:sp>
        <p:sp>
          <p:nvSpPr>
            <p:cNvPr id="20" name="Straight Connector 19"/>
            <p:cNvSpPr/>
            <p:nvPr/>
          </p:nvSpPr>
          <p:spPr>
            <a:xfrm>
              <a:off x="1026941" y="4326718"/>
              <a:ext cx="9470462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1054237" y="4326718"/>
              <a:ext cx="2498538" cy="2076363"/>
            </a:xfrm>
            <a:custGeom>
              <a:avLst/>
              <a:gdLst>
                <a:gd name="connsiteX0" fmla="*/ 0 w 2498538"/>
                <a:gd name="connsiteY0" fmla="*/ 0 h 2076363"/>
                <a:gd name="connsiteX1" fmla="*/ 2498538 w 2498538"/>
                <a:gd name="connsiteY1" fmla="*/ 0 h 2076363"/>
                <a:gd name="connsiteX2" fmla="*/ 2498538 w 2498538"/>
                <a:gd name="connsiteY2" fmla="*/ 2076363 h 2076363"/>
                <a:gd name="connsiteX3" fmla="*/ 0 w 2498538"/>
                <a:gd name="connsiteY3" fmla="*/ 2076363 h 2076363"/>
                <a:gd name="connsiteX4" fmla="*/ 0 w 2498538"/>
                <a:gd name="connsiteY4" fmla="*/ 0 h 20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538" h="2076363">
                  <a:moveTo>
                    <a:pt x="0" y="0"/>
                  </a:moveTo>
                  <a:lnTo>
                    <a:pt x="2498538" y="0"/>
                  </a:lnTo>
                  <a:lnTo>
                    <a:pt x="2498538" y="2076363"/>
                  </a:lnTo>
                  <a:lnTo>
                    <a:pt x="0" y="207636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66666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Pemantauan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dan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Evaluasi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52775" y="4326340"/>
              <a:ext cx="6942372" cy="1013821"/>
            </a:xfrm>
            <a:custGeom>
              <a:avLst/>
              <a:gdLst>
                <a:gd name="connsiteX0" fmla="*/ 0 w 6838986"/>
                <a:gd name="connsiteY0" fmla="*/ 0 h 965184"/>
                <a:gd name="connsiteX1" fmla="*/ 6838986 w 6838986"/>
                <a:gd name="connsiteY1" fmla="*/ 0 h 965184"/>
                <a:gd name="connsiteX2" fmla="*/ 6838986 w 6838986"/>
                <a:gd name="connsiteY2" fmla="*/ 965184 h 965184"/>
                <a:gd name="connsiteX3" fmla="*/ 0 w 6838986"/>
                <a:gd name="connsiteY3" fmla="*/ 965184 h 965184"/>
                <a:gd name="connsiteX4" fmla="*/ 0 w 6838986"/>
                <a:gd name="connsiteY4" fmla="*/ 0 h 96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86" h="965184">
                  <a:moveTo>
                    <a:pt x="0" y="0"/>
                  </a:moveTo>
                  <a:lnTo>
                    <a:pt x="6838986" y="0"/>
                  </a:lnTo>
                  <a:lnTo>
                    <a:pt x="6838986" y="965184"/>
                  </a:lnTo>
                  <a:lnTo>
                    <a:pt x="0" y="96518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66666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Dilaksanakan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oleh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Pemerintah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Aceh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melalui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Dinas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Pendidikan Aceh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kepada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peserta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didik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pendidik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lembaga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penyelenggara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Pendidikan pada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tingkat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SMA dan SMK</a:t>
              </a: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3525479" y="5340161"/>
              <a:ext cx="6969668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3540129" y="5348017"/>
              <a:ext cx="6942372" cy="1062920"/>
            </a:xfrm>
            <a:custGeom>
              <a:avLst/>
              <a:gdLst>
                <a:gd name="connsiteX0" fmla="*/ 0 w 6838986"/>
                <a:gd name="connsiteY0" fmla="*/ 0 h 965184"/>
                <a:gd name="connsiteX1" fmla="*/ 6838986 w 6838986"/>
                <a:gd name="connsiteY1" fmla="*/ 0 h 965184"/>
                <a:gd name="connsiteX2" fmla="*/ 6838986 w 6838986"/>
                <a:gd name="connsiteY2" fmla="*/ 965184 h 965184"/>
                <a:gd name="connsiteX3" fmla="*/ 0 w 6838986"/>
                <a:gd name="connsiteY3" fmla="*/ 965184 h 965184"/>
                <a:gd name="connsiteX4" fmla="*/ 0 w 6838986"/>
                <a:gd name="connsiteY4" fmla="*/ 0 h 96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86" h="965184">
                  <a:moveTo>
                    <a:pt x="0" y="0"/>
                  </a:moveTo>
                  <a:lnTo>
                    <a:pt x="6838986" y="0"/>
                  </a:lnTo>
                  <a:lnTo>
                    <a:pt x="6838986" y="965184"/>
                  </a:lnTo>
                  <a:lnTo>
                    <a:pt x="0" y="96518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66666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F5F5F5"/>
                  </a:solidFill>
                  <a:latin typeface="Open Sans"/>
                </a:rPr>
                <a:t>D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ilakukan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secara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sistematis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berdasarkan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indikator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kinerja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yang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5F5F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terukur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3527734" y="6403081"/>
              <a:ext cx="6969668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770CAD-EE70-4E55-8FDE-99B0211A5DAF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32" name="object 60">
              <a:extLst>
                <a:ext uri="{FF2B5EF4-FFF2-40B4-BE49-F238E27FC236}">
                  <a16:creationId xmlns:a16="http://schemas.microsoft.com/office/drawing/2014/main" id="{C91410A1-9FAC-41EA-A421-325722F10A7C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6CEB261B-222F-4C33-8443-E978D3A54355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41DCE86F-F9D0-45A5-AFE2-11BE664A5771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F9F71B3-59B8-4061-8F15-251C8E7EA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38872-C5A8-464E-A5E7-0E02008360A1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27" name="object 60">
              <a:extLst>
                <a:ext uri="{FF2B5EF4-FFF2-40B4-BE49-F238E27FC236}">
                  <a16:creationId xmlns:a16="http://schemas.microsoft.com/office/drawing/2014/main" id="{F00C7304-4CB9-4FBC-8D95-D699D27E8DD6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0FA39F7A-F099-4C7D-9BBE-3D44F4F8E940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0481073D-E83F-4A87-94A2-E7854063E5AA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099561-66E8-4105-88E7-FA7F7E17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46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70A13-B64C-41D8-A629-EB5BC398D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9899" y="298009"/>
            <a:ext cx="6032204" cy="766757"/>
          </a:xfrm>
        </p:spPr>
        <p:txBody>
          <a:bodyPr/>
          <a:lstStyle/>
          <a:p>
            <a:r>
              <a:rPr lang="id-ID" dirty="0"/>
              <a:t>S</a:t>
            </a:r>
            <a:r>
              <a:rPr lang="en-US" sz="3000" dirty="0" err="1"/>
              <a:t>truktur</a:t>
            </a:r>
            <a:r>
              <a:rPr lang="en-US" sz="3000" dirty="0"/>
              <a:t> </a:t>
            </a:r>
            <a:r>
              <a:rPr lang="en-US" sz="3000" dirty="0" err="1"/>
              <a:t>Kurikulum</a:t>
            </a:r>
            <a:r>
              <a:rPr lang="en-US" sz="3000" dirty="0"/>
              <a:t> </a:t>
            </a:r>
            <a:r>
              <a:rPr lang="en-US" sz="3000" dirty="0" err="1"/>
              <a:t>Muatan</a:t>
            </a:r>
            <a:r>
              <a:rPr lang="en-US" sz="3000" dirty="0"/>
              <a:t> </a:t>
            </a:r>
            <a:r>
              <a:rPr lang="en-US" sz="3000" dirty="0" err="1"/>
              <a:t>Lokal</a:t>
            </a:r>
            <a:r>
              <a:rPr lang="en-US" sz="3000" dirty="0"/>
              <a:t> Aceh </a:t>
            </a:r>
            <a:r>
              <a:rPr lang="en-US" sz="3000" dirty="0" err="1"/>
              <a:t>Jenjang</a:t>
            </a:r>
            <a:r>
              <a:rPr lang="en-US" sz="3000" dirty="0"/>
              <a:t> SMK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D8FBAA-6E3E-4C76-B5B0-FBB58527A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7876" y="1323081"/>
            <a:ext cx="4608443" cy="5095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Keterangan</a:t>
            </a:r>
            <a:r>
              <a:rPr lang="en-US" sz="2000" dirty="0"/>
              <a:t> :</a:t>
            </a:r>
          </a:p>
          <a:p>
            <a:r>
              <a:rPr lang="en-US" sz="2000" dirty="0" err="1"/>
              <a:t>Untuk</a:t>
            </a:r>
            <a:r>
              <a:rPr lang="en-US" sz="2000" dirty="0"/>
              <a:t> C1 : </a:t>
            </a:r>
            <a:r>
              <a:rPr lang="en-US" sz="2000" dirty="0" err="1"/>
              <a:t>Poin</a:t>
            </a:r>
            <a:r>
              <a:rPr lang="en-US" sz="2000" dirty="0"/>
              <a:t> 10 </a:t>
            </a:r>
            <a:r>
              <a:rPr lang="en-US" sz="2000" dirty="0" err="1"/>
              <a:t>dan</a:t>
            </a:r>
            <a:r>
              <a:rPr lang="en-US" sz="2000" dirty="0"/>
              <a:t> 11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X Semester 1 </a:t>
            </a:r>
            <a:r>
              <a:rPr lang="en-US" sz="2000" dirty="0" err="1"/>
              <a:t>dan</a:t>
            </a:r>
            <a:r>
              <a:rPr lang="en-US" sz="2000" dirty="0"/>
              <a:t> 2,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diisi</a:t>
            </a:r>
            <a:r>
              <a:rPr lang="en-US" sz="2000" dirty="0"/>
              <a:t> </a:t>
            </a:r>
            <a:r>
              <a:rPr lang="en-US" sz="2000" dirty="0" err="1"/>
              <a:t>masing</a:t>
            </a:r>
            <a:r>
              <a:rPr lang="en-US" sz="2000" dirty="0"/>
              <a:t> – </a:t>
            </a:r>
            <a:r>
              <a:rPr lang="en-US" sz="2000" dirty="0" err="1"/>
              <a:t>masing</a:t>
            </a:r>
            <a:r>
              <a:rPr lang="en-US" sz="2000" dirty="0"/>
              <a:t> SMK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keahlian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Untuk</a:t>
            </a:r>
            <a:r>
              <a:rPr lang="en-US" sz="2000" dirty="0"/>
              <a:t> C2 : </a:t>
            </a:r>
            <a:r>
              <a:rPr lang="en-US" sz="2000" dirty="0" err="1"/>
              <a:t>Poin</a:t>
            </a:r>
            <a:r>
              <a:rPr lang="en-US" sz="2000" dirty="0"/>
              <a:t> 12, 13, 14, </a:t>
            </a:r>
            <a:r>
              <a:rPr lang="en-US" sz="2000" dirty="0" err="1"/>
              <a:t>dan</a:t>
            </a:r>
            <a:r>
              <a:rPr lang="en-US" sz="2000" dirty="0"/>
              <a:t> 15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X Semester 1 </a:t>
            </a:r>
            <a:r>
              <a:rPr lang="en-US" sz="2000" dirty="0" err="1"/>
              <a:t>dan</a:t>
            </a:r>
            <a:r>
              <a:rPr lang="en-US" sz="2000" dirty="0"/>
              <a:t> 2,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diisi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masing</a:t>
            </a:r>
            <a:r>
              <a:rPr lang="en-US" sz="2000" dirty="0"/>
              <a:t> – </a:t>
            </a:r>
            <a:r>
              <a:rPr lang="en-US" sz="2000" dirty="0" err="1"/>
              <a:t>masing</a:t>
            </a:r>
            <a:r>
              <a:rPr lang="en-US" sz="2000" dirty="0"/>
              <a:t> SMK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keahlian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Untuk</a:t>
            </a:r>
            <a:r>
              <a:rPr lang="en-US" sz="2000" dirty="0"/>
              <a:t> C3 : </a:t>
            </a:r>
            <a:r>
              <a:rPr lang="en-US" sz="2000" dirty="0" err="1"/>
              <a:t>Poin</a:t>
            </a:r>
            <a:r>
              <a:rPr lang="en-US" sz="2000" dirty="0"/>
              <a:t> 16, 17, 18 </a:t>
            </a:r>
            <a:r>
              <a:rPr lang="en-US" sz="2000" dirty="0" err="1"/>
              <a:t>dan</a:t>
            </a:r>
            <a:r>
              <a:rPr lang="en-US" sz="2000" dirty="0"/>
              <a:t> 19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XI, XII, </a:t>
            </a:r>
            <a:r>
              <a:rPr lang="en-US" sz="2000" dirty="0" err="1"/>
              <a:t>dan</a:t>
            </a:r>
            <a:r>
              <a:rPr lang="en-US" sz="2000" dirty="0"/>
              <a:t> XII Semester 1 </a:t>
            </a:r>
            <a:r>
              <a:rPr lang="en-US" sz="2000" dirty="0" err="1"/>
              <a:t>dan</a:t>
            </a:r>
            <a:r>
              <a:rPr lang="en-US" sz="2000" dirty="0"/>
              <a:t> 2,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diisi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masing</a:t>
            </a:r>
            <a:r>
              <a:rPr lang="en-US" sz="2000" dirty="0"/>
              <a:t> – </a:t>
            </a:r>
            <a:r>
              <a:rPr lang="en-US" sz="2000" dirty="0" err="1"/>
              <a:t>masing</a:t>
            </a:r>
            <a:r>
              <a:rPr lang="en-US" sz="2000" dirty="0"/>
              <a:t> SMK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keahlian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"/>
          <a:stretch/>
        </p:blipFill>
        <p:spPr>
          <a:xfrm>
            <a:off x="1184548" y="1441623"/>
            <a:ext cx="5361491" cy="48917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0C916C-0044-4A5A-8CCC-4992A75811C6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11" name="object 60">
              <a:extLst>
                <a:ext uri="{FF2B5EF4-FFF2-40B4-BE49-F238E27FC236}">
                  <a16:creationId xmlns:a16="http://schemas.microsoft.com/office/drawing/2014/main" id="{1B5AEB5C-DBFA-4FB0-8C0B-AFFE35AAA5F1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2" name="object 27">
              <a:extLst>
                <a:ext uri="{FF2B5EF4-FFF2-40B4-BE49-F238E27FC236}">
                  <a16:creationId xmlns:a16="http://schemas.microsoft.com/office/drawing/2014/main" id="{20681F16-B8C8-412A-84F5-885103383C82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13" name="object 26">
              <a:extLst>
                <a:ext uri="{FF2B5EF4-FFF2-40B4-BE49-F238E27FC236}">
                  <a16:creationId xmlns:a16="http://schemas.microsoft.com/office/drawing/2014/main" id="{9F268966-9595-4272-A659-604234CBFC49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B33E7C-134C-4B79-B891-87156D7C3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96F890-D991-4BE0-8D36-4AD79159CAA0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16" name="object 60">
              <a:extLst>
                <a:ext uri="{FF2B5EF4-FFF2-40B4-BE49-F238E27FC236}">
                  <a16:creationId xmlns:a16="http://schemas.microsoft.com/office/drawing/2014/main" id="{7227DB8B-8042-46EE-AA3F-583001684D25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7" name="object 27">
              <a:extLst>
                <a:ext uri="{FF2B5EF4-FFF2-40B4-BE49-F238E27FC236}">
                  <a16:creationId xmlns:a16="http://schemas.microsoft.com/office/drawing/2014/main" id="{168152EF-8B59-4960-AD3F-24EC8F72376D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0C8FBEF4-15B5-4F2D-B0A5-3AEDC4F7304E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7A9FBE-D4EE-450F-9EDB-29775034E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91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42735fd2a_0_337"/>
          <p:cNvSpPr txBox="1"/>
          <p:nvPr/>
        </p:nvSpPr>
        <p:spPr>
          <a:xfrm>
            <a:off x="3098915" y="2176077"/>
            <a:ext cx="83519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highlight>
                  <a:srgbClr val="002060"/>
                </a:highlight>
              </a:rPr>
              <a:t>EDUTEKNOPRENUER ISLAMI</a:t>
            </a:r>
            <a:endParaRPr dirty="0"/>
          </a:p>
          <a:p>
            <a:pPr lvl="0"/>
            <a:r>
              <a:rPr lang="en-US" sz="3600" b="1" dirty="0" err="1">
                <a:solidFill>
                  <a:srgbClr val="1F3864"/>
                </a:solidFill>
              </a:rPr>
              <a:t>Pergub</a:t>
            </a:r>
            <a:r>
              <a:rPr lang="en-US" sz="3600" b="1" dirty="0">
                <a:solidFill>
                  <a:srgbClr val="1F3864"/>
                </a:solidFill>
              </a:rPr>
              <a:t> Aceh No. 66 </a:t>
            </a:r>
            <a:r>
              <a:rPr lang="en-US" sz="3600" b="1" dirty="0" err="1">
                <a:solidFill>
                  <a:srgbClr val="1F3864"/>
                </a:solidFill>
              </a:rPr>
              <a:t>Tahun</a:t>
            </a:r>
            <a:r>
              <a:rPr lang="en-US" sz="3600" b="1" dirty="0">
                <a:solidFill>
                  <a:srgbClr val="1F3864"/>
                </a:solidFill>
              </a:rPr>
              <a:t> 2019 </a:t>
            </a:r>
            <a:endParaRPr sz="1200" dirty="0"/>
          </a:p>
        </p:txBody>
      </p:sp>
      <p:sp>
        <p:nvSpPr>
          <p:cNvPr id="578" name="Google Shape;578;g1042735fd2a_0_337"/>
          <p:cNvSpPr txBox="1"/>
          <p:nvPr/>
        </p:nvSpPr>
        <p:spPr>
          <a:xfrm>
            <a:off x="1899515" y="2176077"/>
            <a:ext cx="1199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96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1042735fd2a_0_337"/>
          <p:cNvSpPr/>
          <p:nvPr/>
        </p:nvSpPr>
        <p:spPr>
          <a:xfrm>
            <a:off x="1313775" y="1904615"/>
            <a:ext cx="1139400" cy="2103000"/>
          </a:xfrm>
          <a:prstGeom prst="moon">
            <a:avLst>
              <a:gd name="adj" fmla="val 2037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Kotak Teks 1">
            <a:extLst>
              <a:ext uri="{FF2B5EF4-FFF2-40B4-BE49-F238E27FC236}">
                <a16:creationId xmlns:a16="http://schemas.microsoft.com/office/drawing/2014/main" id="{84B491F4-8F07-462D-AE44-87CA981DED01}"/>
              </a:ext>
            </a:extLst>
          </p:cNvPr>
          <p:cNvSpPr txBox="1"/>
          <p:nvPr/>
        </p:nvSpPr>
        <p:spPr>
          <a:xfrm>
            <a:off x="207605" y="88160"/>
            <a:ext cx="1181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446782"/>
                </a:solidFill>
                <a:latin typeface="Arial"/>
              </a:rPr>
              <a:t>Pemerintah</a:t>
            </a:r>
            <a:r>
              <a:rPr lang="en-US" sz="2400" b="1" dirty="0">
                <a:solidFill>
                  <a:srgbClr val="446782"/>
                </a:solidFill>
                <a:latin typeface="Arial"/>
              </a:rPr>
              <a:t> Aceh – </a:t>
            </a:r>
            <a:r>
              <a:rPr lang="en-US" sz="2400" b="1" dirty="0" err="1">
                <a:solidFill>
                  <a:srgbClr val="446782"/>
                </a:solidFill>
                <a:latin typeface="Arial"/>
              </a:rPr>
              <a:t>Dinas</a:t>
            </a:r>
            <a:r>
              <a:rPr lang="en-US" sz="2400" b="1" dirty="0">
                <a:solidFill>
                  <a:srgbClr val="446782"/>
                </a:solidFill>
                <a:latin typeface="Arial"/>
              </a:rPr>
              <a:t> Pendidikan Aceh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4467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7" y="-33899"/>
            <a:ext cx="12192000" cy="68614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0" name="TextBox 49"/>
          <p:cNvSpPr txBox="1"/>
          <p:nvPr/>
        </p:nvSpPr>
        <p:spPr>
          <a:xfrm>
            <a:off x="14865" y="5024081"/>
            <a:ext cx="221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 Sarana</a:t>
            </a:r>
          </a:p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dan Prasarana</a:t>
            </a:r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Permendikbudristek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No. 46 </a:t>
            </a:r>
            <a:r>
              <a:rPr lang="en-ID" b="1" dirty="0" err="1">
                <a:solidFill>
                  <a:schemeClr val="bg1"/>
                </a:solidFill>
              </a:rPr>
              <a:t>Tahun</a:t>
            </a:r>
            <a:r>
              <a:rPr lang="en-ID" b="1" dirty="0">
                <a:solidFill>
                  <a:schemeClr val="bg1"/>
                </a:solidFill>
              </a:rPr>
              <a:t> 2023)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95594" y="5136533"/>
            <a:ext cx="2450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 Pengelolaan</a:t>
            </a:r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Permendikbudristek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No. 15 </a:t>
            </a:r>
            <a:r>
              <a:rPr lang="en-ID" b="1" dirty="0" err="1">
                <a:solidFill>
                  <a:schemeClr val="bg1"/>
                </a:solidFill>
              </a:rPr>
              <a:t>Tahun</a:t>
            </a:r>
            <a:r>
              <a:rPr lang="en-ID" b="1" dirty="0">
                <a:solidFill>
                  <a:schemeClr val="bg1"/>
                </a:solidFill>
              </a:rPr>
              <a:t> 2023)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8347" y="5123686"/>
            <a:ext cx="2539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 Biaya</a:t>
            </a:r>
          </a:p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Operasi</a:t>
            </a:r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Permendikbudristek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No. 18 </a:t>
            </a:r>
            <a:r>
              <a:rPr lang="en-ID" b="1" dirty="0" err="1">
                <a:solidFill>
                  <a:schemeClr val="bg1"/>
                </a:solidFill>
              </a:rPr>
              <a:t>Tahun</a:t>
            </a:r>
            <a:r>
              <a:rPr lang="en-ID" b="1" dirty="0">
                <a:solidFill>
                  <a:schemeClr val="bg1"/>
                </a:solidFill>
              </a:rPr>
              <a:t> 2023)</a:t>
            </a:r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92368" y="4280336"/>
            <a:ext cx="965862" cy="695907"/>
            <a:chOff x="2768019" y="4493056"/>
            <a:chExt cx="1946884" cy="1674011"/>
          </a:xfrm>
        </p:grpSpPr>
        <p:sp>
          <p:nvSpPr>
            <p:cNvPr id="44" name="Oval 43"/>
            <p:cNvSpPr/>
            <p:nvPr/>
          </p:nvSpPr>
          <p:spPr>
            <a:xfrm>
              <a:off x="2768019" y="4493056"/>
              <a:ext cx="1946884" cy="1674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827" y="4796161"/>
              <a:ext cx="1442502" cy="1080014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3443587" y="4290060"/>
            <a:ext cx="1042418" cy="817827"/>
            <a:chOff x="4932454" y="4493056"/>
            <a:chExt cx="1946884" cy="1674011"/>
          </a:xfrm>
        </p:grpSpPr>
        <p:sp>
          <p:nvSpPr>
            <p:cNvPr id="45" name="Oval 44"/>
            <p:cNvSpPr/>
            <p:nvPr/>
          </p:nvSpPr>
          <p:spPr>
            <a:xfrm>
              <a:off x="4932454" y="4493056"/>
              <a:ext cx="1946884" cy="1674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3321" y="4788114"/>
              <a:ext cx="1388152" cy="107569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6178231" y="4229262"/>
            <a:ext cx="1062554" cy="878625"/>
            <a:chOff x="7108162" y="4508134"/>
            <a:chExt cx="1946884" cy="1674011"/>
          </a:xfrm>
        </p:grpSpPr>
        <p:sp>
          <p:nvSpPr>
            <p:cNvPr id="46" name="Oval 45"/>
            <p:cNvSpPr/>
            <p:nvPr/>
          </p:nvSpPr>
          <p:spPr>
            <a:xfrm>
              <a:off x="7108162" y="4508134"/>
              <a:ext cx="1946884" cy="1674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2047" y="4901188"/>
              <a:ext cx="1197920" cy="1103312"/>
            </a:xfrm>
            <a:prstGeom prst="rect">
              <a:avLst/>
            </a:prstGeom>
          </p:spPr>
        </p:pic>
      </p:grpSp>
      <p:pic>
        <p:nvPicPr>
          <p:cNvPr id="34" name="Picture Placeholder 16">
            <a:extLst>
              <a:ext uri="{FF2B5EF4-FFF2-40B4-BE49-F238E27FC236}">
                <a16:creationId xmlns:a16="http://schemas.microsoft.com/office/drawing/2014/main" id="{7C7EAF93-6BCC-4F99-AB0F-98E72510C9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7842" y="4306570"/>
            <a:ext cx="1065447" cy="80771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482867" y="5312371"/>
            <a:ext cx="274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Unit </a:t>
            </a:r>
            <a:r>
              <a:rPr lang="en-US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Eduteknoprenuer</a:t>
            </a: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Islami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-26325"/>
            <a:ext cx="12167986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EDUTEKNOPRENUER ISLAMI</a:t>
            </a:r>
          </a:p>
          <a:p>
            <a:pPr algn="ctr"/>
            <a:r>
              <a:rPr lang="id-ID" sz="2800" b="1" dirty="0">
                <a:solidFill>
                  <a:srgbClr val="FFFF00"/>
                </a:solidFill>
              </a:rPr>
              <a:t>8 Standar Nasional + 1 Standar Aceh</a:t>
            </a:r>
            <a:endParaRPr lang="id-ID" sz="2800" dirty="0">
              <a:solidFill>
                <a:srgbClr val="FFFF00"/>
              </a:solidFill>
            </a:endParaRPr>
          </a:p>
        </p:txBody>
      </p:sp>
      <p:pic>
        <p:nvPicPr>
          <p:cNvPr id="37" name="Picture 36" descr="Panca Cita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5720"/>
            <a:ext cx="1127760" cy="10058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61" y="0"/>
            <a:ext cx="1564640" cy="1173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1" name="Group 60"/>
          <p:cNvGrpSpPr/>
          <p:nvPr/>
        </p:nvGrpSpPr>
        <p:grpSpPr>
          <a:xfrm>
            <a:off x="642800" y="1971163"/>
            <a:ext cx="1008432" cy="853440"/>
            <a:chOff x="1142999" y="2667000"/>
            <a:chExt cx="1374193" cy="1241134"/>
          </a:xfrm>
        </p:grpSpPr>
        <p:sp>
          <p:nvSpPr>
            <p:cNvPr id="62" name="Oval 61"/>
            <p:cNvSpPr/>
            <p:nvPr/>
          </p:nvSpPr>
          <p:spPr>
            <a:xfrm>
              <a:off x="1142999" y="2667000"/>
              <a:ext cx="1374193" cy="1241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6002" y="2879944"/>
              <a:ext cx="965653" cy="857482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795594" y="1925936"/>
            <a:ext cx="899161" cy="868680"/>
            <a:chOff x="2698139" y="2150389"/>
            <a:chExt cx="1946884" cy="1674011"/>
          </a:xfrm>
        </p:grpSpPr>
        <p:sp>
          <p:nvSpPr>
            <p:cNvPr id="65" name="Oval 64"/>
            <p:cNvSpPr/>
            <p:nvPr/>
          </p:nvSpPr>
          <p:spPr>
            <a:xfrm>
              <a:off x="2698139" y="2150389"/>
              <a:ext cx="1946884" cy="1674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75201" y="2497453"/>
              <a:ext cx="1156449" cy="1106115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165297" y="1919460"/>
            <a:ext cx="978693" cy="868091"/>
            <a:chOff x="4851026" y="2109752"/>
            <a:chExt cx="2040787" cy="1653939"/>
          </a:xfrm>
        </p:grpSpPr>
        <p:sp>
          <p:nvSpPr>
            <p:cNvPr id="68" name="Oval 67"/>
            <p:cNvSpPr/>
            <p:nvPr/>
          </p:nvSpPr>
          <p:spPr>
            <a:xfrm>
              <a:off x="4851026" y="2109752"/>
              <a:ext cx="2040787" cy="1653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43321" y="2323400"/>
              <a:ext cx="1283281" cy="1236890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7524762" y="1983429"/>
            <a:ext cx="901646" cy="726613"/>
            <a:chOff x="7108162" y="2070122"/>
            <a:chExt cx="1946884" cy="1674011"/>
          </a:xfrm>
        </p:grpSpPr>
        <p:sp>
          <p:nvSpPr>
            <p:cNvPr id="71" name="Oval 70"/>
            <p:cNvSpPr/>
            <p:nvPr/>
          </p:nvSpPr>
          <p:spPr>
            <a:xfrm>
              <a:off x="7108162" y="2070122"/>
              <a:ext cx="1946884" cy="1674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3544" y="2285164"/>
              <a:ext cx="1021590" cy="1275126"/>
            </a:xfrm>
            <a:prstGeom prst="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6855514" y="2835615"/>
            <a:ext cx="24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 Penilaian</a:t>
            </a:r>
          </a:p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Pendidikan</a:t>
            </a:r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Permendikbudristek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No. 21 </a:t>
            </a:r>
            <a:r>
              <a:rPr lang="en-ID" b="1" dirty="0" err="1">
                <a:solidFill>
                  <a:schemeClr val="bg1"/>
                </a:solidFill>
              </a:rPr>
              <a:t>Tahun</a:t>
            </a:r>
            <a:r>
              <a:rPr lang="en-ID" b="1" dirty="0">
                <a:solidFill>
                  <a:schemeClr val="bg1"/>
                </a:solidFill>
              </a:rPr>
              <a:t> 2022)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7996" y="2857268"/>
            <a:ext cx="215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 Proses</a:t>
            </a:r>
          </a:p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Permendikbudristek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No. 16 </a:t>
            </a:r>
            <a:r>
              <a:rPr lang="en-ID" b="1" dirty="0" err="1">
                <a:solidFill>
                  <a:schemeClr val="bg1"/>
                </a:solidFill>
              </a:rPr>
              <a:t>Tahun</a:t>
            </a:r>
            <a:r>
              <a:rPr lang="en-ID" b="1" dirty="0">
                <a:solidFill>
                  <a:schemeClr val="bg1"/>
                </a:solidFill>
              </a:rPr>
              <a:t> 2022)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73952" y="2903468"/>
            <a:ext cx="186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 Isi</a:t>
            </a:r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Permendikbudristek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No. 7 </a:t>
            </a:r>
            <a:r>
              <a:rPr lang="en-ID" b="1" dirty="0" err="1">
                <a:solidFill>
                  <a:schemeClr val="bg1"/>
                </a:solidFill>
              </a:rPr>
              <a:t>Tahun</a:t>
            </a:r>
            <a:r>
              <a:rPr lang="en-ID" b="1" dirty="0">
                <a:solidFill>
                  <a:schemeClr val="bg1"/>
                </a:solidFill>
              </a:rPr>
              <a:t> 2022)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865" y="2877674"/>
            <a:ext cx="222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 Kompetensi</a:t>
            </a:r>
          </a:p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Lulusan</a:t>
            </a:r>
            <a:endParaRPr lang="en-US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ID" dirty="0" err="1">
                <a:solidFill>
                  <a:schemeClr val="bg1"/>
                </a:solidFill>
              </a:rPr>
              <a:t>Permendikbudristek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No. 5 </a:t>
            </a:r>
            <a:r>
              <a:rPr lang="en-ID" b="1" dirty="0" err="1">
                <a:solidFill>
                  <a:schemeClr val="bg1"/>
                </a:solidFill>
              </a:rPr>
              <a:t>Tahun</a:t>
            </a:r>
            <a:r>
              <a:rPr lang="en-ID" b="1" dirty="0">
                <a:solidFill>
                  <a:schemeClr val="bg1"/>
                </a:solidFill>
              </a:rPr>
              <a:t> 2022)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319743" y="2803776"/>
            <a:ext cx="261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 Pendidik</a:t>
            </a:r>
          </a:p>
          <a:p>
            <a:pPr algn="ctr"/>
            <a:r>
              <a:rPr lang="id-ID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dan Tenaga Kependidikan</a:t>
            </a:r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Permendikbudristek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No. 40 </a:t>
            </a:r>
            <a:r>
              <a:rPr lang="en-ID" b="1" dirty="0" err="1">
                <a:solidFill>
                  <a:schemeClr val="bg1"/>
                </a:solidFill>
              </a:rPr>
              <a:t>Tahun</a:t>
            </a:r>
            <a:r>
              <a:rPr lang="en-ID" b="1" dirty="0">
                <a:solidFill>
                  <a:schemeClr val="bg1"/>
                </a:solidFill>
              </a:rPr>
              <a:t> 2021)</a:t>
            </a:r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111835" y="2011151"/>
            <a:ext cx="1031052" cy="680667"/>
            <a:chOff x="699608" y="4493056"/>
            <a:chExt cx="1946884" cy="1674011"/>
          </a:xfrm>
        </p:grpSpPr>
        <p:sp>
          <p:nvSpPr>
            <p:cNvPr id="83" name="Oval 82"/>
            <p:cNvSpPr/>
            <p:nvPr/>
          </p:nvSpPr>
          <p:spPr>
            <a:xfrm>
              <a:off x="699608" y="4493056"/>
              <a:ext cx="1946884" cy="1674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5176" y="4726377"/>
              <a:ext cx="1034572" cy="1250613"/>
            </a:xfrm>
            <a:prstGeom prst="rect">
              <a:avLst/>
            </a:prstGeom>
          </p:spPr>
        </p:pic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545A9B47-2CD2-4A9C-B19B-741A3FCD4361}"/>
              </a:ext>
            </a:extLst>
          </p:cNvPr>
          <p:cNvSpPr/>
          <p:nvPr/>
        </p:nvSpPr>
        <p:spPr>
          <a:xfrm flipH="1">
            <a:off x="10191791" y="4607723"/>
            <a:ext cx="387207" cy="33923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2F3CE-8E65-444D-9DB3-708949CB92BC}"/>
              </a:ext>
            </a:extLst>
          </p:cNvPr>
          <p:cNvSpPr/>
          <p:nvPr/>
        </p:nvSpPr>
        <p:spPr>
          <a:xfrm>
            <a:off x="10627360" y="4281524"/>
            <a:ext cx="156464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Penambahan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1 </a:t>
            </a:r>
            <a:r>
              <a:rPr lang="en-US" dirty="0" err="1"/>
              <a:t>Standar</a:t>
            </a:r>
            <a:r>
              <a:rPr lang="en-US" dirty="0"/>
              <a:t> Aceh</a:t>
            </a:r>
            <a:endParaRPr lang="en-ID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EE02BCF-EB6D-4522-BE4B-0C02FF188E72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AE321868-7B8C-4CAF-837A-1B6380637A2F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74" name="object 27">
              <a:extLst>
                <a:ext uri="{FF2B5EF4-FFF2-40B4-BE49-F238E27FC236}">
                  <a16:creationId xmlns:a16="http://schemas.microsoft.com/office/drawing/2014/main" id="{FF290ACD-1427-4A3E-B80D-8AFE170789C9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85" name="object 26">
              <a:extLst>
                <a:ext uri="{FF2B5EF4-FFF2-40B4-BE49-F238E27FC236}">
                  <a16:creationId xmlns:a16="http://schemas.microsoft.com/office/drawing/2014/main" id="{0CBDE94F-2612-4E88-9D9A-E84A1B2016EE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DE2274A-64BF-4B37-9A5E-7EC54F7D4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6E07E92-DC57-45E5-9D6E-1970FDB8654D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48" name="object 60">
              <a:extLst>
                <a:ext uri="{FF2B5EF4-FFF2-40B4-BE49-F238E27FC236}">
                  <a16:creationId xmlns:a16="http://schemas.microsoft.com/office/drawing/2014/main" id="{F2947588-DAEB-41A9-B9D4-809BC5E70101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53" name="object 27">
              <a:extLst>
                <a:ext uri="{FF2B5EF4-FFF2-40B4-BE49-F238E27FC236}">
                  <a16:creationId xmlns:a16="http://schemas.microsoft.com/office/drawing/2014/main" id="{7DC339D3-C75F-4BEE-9E23-D1C2285C8E82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55" name="object 26">
              <a:extLst>
                <a:ext uri="{FF2B5EF4-FFF2-40B4-BE49-F238E27FC236}">
                  <a16:creationId xmlns:a16="http://schemas.microsoft.com/office/drawing/2014/main" id="{003DB65C-7E18-464E-90CB-15064703628D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2D25AA0-069D-4A04-B677-345FAE04F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7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42735fd2a_0_337"/>
          <p:cNvSpPr txBox="1"/>
          <p:nvPr/>
        </p:nvSpPr>
        <p:spPr>
          <a:xfrm>
            <a:off x="3840004" y="2231509"/>
            <a:ext cx="83519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highlight>
                  <a:srgbClr val="002060"/>
                </a:highlight>
              </a:rPr>
              <a:t>KURIKULUM SATDIK</a:t>
            </a:r>
            <a:endParaRPr dirty="0"/>
          </a:p>
          <a:p>
            <a:pPr lvl="0"/>
            <a:r>
              <a:rPr lang="en-ID" sz="3600" b="1" dirty="0" err="1">
                <a:solidFill>
                  <a:srgbClr val="1F3864"/>
                </a:solidFill>
              </a:rPr>
              <a:t>Permendikbudristek</a:t>
            </a:r>
            <a:r>
              <a:rPr lang="en-ID" sz="3600" b="1" dirty="0">
                <a:solidFill>
                  <a:srgbClr val="1F3864"/>
                </a:solidFill>
              </a:rPr>
              <a:t> No. 12 </a:t>
            </a:r>
            <a:r>
              <a:rPr lang="en-ID" sz="3600" b="1" dirty="0" err="1">
                <a:solidFill>
                  <a:srgbClr val="1F3864"/>
                </a:solidFill>
              </a:rPr>
              <a:t>Tahun</a:t>
            </a:r>
            <a:r>
              <a:rPr lang="en-ID" sz="3600" b="1" dirty="0">
                <a:solidFill>
                  <a:srgbClr val="1F3864"/>
                </a:solidFill>
              </a:rPr>
              <a:t> 2024</a:t>
            </a:r>
            <a:endParaRPr lang="en-US" sz="3600" b="1" dirty="0">
              <a:solidFill>
                <a:srgbClr val="1F3864"/>
              </a:solidFill>
            </a:endParaRPr>
          </a:p>
        </p:txBody>
      </p:sp>
      <p:sp>
        <p:nvSpPr>
          <p:cNvPr id="579" name="Google Shape;579;g1042735fd2a_0_337"/>
          <p:cNvSpPr/>
          <p:nvPr/>
        </p:nvSpPr>
        <p:spPr>
          <a:xfrm>
            <a:off x="2301643" y="1967346"/>
            <a:ext cx="1139400" cy="2196682"/>
          </a:xfrm>
          <a:prstGeom prst="moon">
            <a:avLst>
              <a:gd name="adj" fmla="val 2037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Kotak Teks 1">
            <a:extLst>
              <a:ext uri="{FF2B5EF4-FFF2-40B4-BE49-F238E27FC236}">
                <a16:creationId xmlns:a16="http://schemas.microsoft.com/office/drawing/2014/main" id="{84B491F4-8F07-462D-AE44-87CA981DED01}"/>
              </a:ext>
            </a:extLst>
          </p:cNvPr>
          <p:cNvSpPr txBox="1"/>
          <p:nvPr/>
        </p:nvSpPr>
        <p:spPr>
          <a:xfrm>
            <a:off x="207605" y="88160"/>
            <a:ext cx="1181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446782"/>
                </a:solidFill>
                <a:latin typeface="Arial"/>
              </a:rPr>
              <a:t>Program </a:t>
            </a:r>
            <a:r>
              <a:rPr lang="en-US" sz="2400" b="1" dirty="0" err="1">
                <a:solidFill>
                  <a:srgbClr val="446782"/>
                </a:solidFill>
                <a:latin typeface="Arial"/>
              </a:rPr>
              <a:t>Kemendikdasmen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4467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C5DEBDF-20E7-42A0-8931-3809A4A1CF84}"/>
              </a:ext>
            </a:extLst>
          </p:cNvPr>
          <p:cNvSpPr txBox="1">
            <a:spLocks/>
          </p:cNvSpPr>
          <p:nvPr/>
        </p:nvSpPr>
        <p:spPr>
          <a:xfrm>
            <a:off x="2871343" y="2246291"/>
            <a:ext cx="703263" cy="14890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600" b="1" spc="-50" dirty="0">
                <a:solidFill>
                  <a:srgbClr val="0E6EC5"/>
                </a:solidFill>
                <a:latin typeface="Arial"/>
                <a:cs typeface="Arial"/>
              </a:rPr>
              <a:t>1</a:t>
            </a:r>
            <a:endParaRPr lang="en-US" sz="9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36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0A9460-4525-4991-BE84-4E1B1CE5C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sz="4000" dirty="0" err="1"/>
              <a:t>Standar</a:t>
            </a:r>
            <a:r>
              <a:rPr lang="en-ID" sz="4000" dirty="0"/>
              <a:t> </a:t>
            </a:r>
            <a:r>
              <a:rPr lang="en-ID" sz="4000" dirty="0" err="1"/>
              <a:t>ke</a:t>
            </a:r>
            <a:r>
              <a:rPr lang="en-ID" sz="4000" dirty="0"/>
              <a:t> 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C3E1F5-F7DC-44A0-8A65-04DD020344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16746" y="3350170"/>
            <a:ext cx="4386218" cy="7220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Unit </a:t>
            </a:r>
            <a:r>
              <a:rPr lang="en-US" sz="4000" dirty="0" err="1"/>
              <a:t>Produksi</a:t>
            </a:r>
            <a:r>
              <a:rPr lang="en-US" sz="4000" dirty="0"/>
              <a:t> </a:t>
            </a:r>
            <a:r>
              <a:rPr lang="en-US" sz="4000" dirty="0" err="1"/>
              <a:t>Eduteknoprenuer</a:t>
            </a:r>
            <a:r>
              <a:rPr lang="en-US" sz="4000" dirty="0"/>
              <a:t> </a:t>
            </a:r>
            <a:r>
              <a:rPr lang="en-US" sz="4000" dirty="0" err="1"/>
              <a:t>Islami</a:t>
            </a:r>
            <a:endParaRPr lang="en-ID" sz="4000" dirty="0"/>
          </a:p>
        </p:txBody>
      </p:sp>
      <p:pic>
        <p:nvPicPr>
          <p:cNvPr id="7" name="Picture 2" descr="G:\@ PIM III\PIM 3\Model hipotetik penelit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521" y="709453"/>
            <a:ext cx="5415455" cy="5415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Panca Cita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"/>
            <a:ext cx="1127760" cy="100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61" y="0"/>
            <a:ext cx="1564640" cy="1173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F44CF-F722-4254-9C8E-34321C6E3D0B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15" name="object 60">
              <a:extLst>
                <a:ext uri="{FF2B5EF4-FFF2-40B4-BE49-F238E27FC236}">
                  <a16:creationId xmlns:a16="http://schemas.microsoft.com/office/drawing/2014/main" id="{F5B9E357-DCAF-4A9B-8304-6A008995B9EB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6" name="object 27">
              <a:extLst>
                <a:ext uri="{FF2B5EF4-FFF2-40B4-BE49-F238E27FC236}">
                  <a16:creationId xmlns:a16="http://schemas.microsoft.com/office/drawing/2014/main" id="{B136D0D5-4393-4745-B755-DA5CDC0E87B4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17" name="object 26">
              <a:extLst>
                <a:ext uri="{FF2B5EF4-FFF2-40B4-BE49-F238E27FC236}">
                  <a16:creationId xmlns:a16="http://schemas.microsoft.com/office/drawing/2014/main" id="{E5D8387E-098D-4702-B345-9CAB80FCCCF7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BA8F3F-D11F-411B-8956-071FD7149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E4AF14-A95B-43DE-B2B2-F64CC31E97E4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19" name="object 60">
              <a:extLst>
                <a:ext uri="{FF2B5EF4-FFF2-40B4-BE49-F238E27FC236}">
                  <a16:creationId xmlns:a16="http://schemas.microsoft.com/office/drawing/2014/main" id="{5E0AE4DB-D814-46FE-BB1F-C87A14A0B145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735A1572-8A84-4D22-ACBF-380D040CDE45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60B97176-0E4F-4096-8677-4626A10E4E3F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F17EFF8-56CC-4332-AD4C-4ABDAD3DB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4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6F1C11C-D621-4E21-B430-1B0C41BB8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/>
              <a:t>TUJUAN DAN MANFAAT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1CB5AAC-1399-4781-9174-59ACA16CAE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48679" y="2480895"/>
            <a:ext cx="3697357" cy="913186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Pelaksanaan unit produksi </a:t>
            </a:r>
            <a:r>
              <a:rPr lang="id-ID" i="1" dirty="0">
                <a:solidFill>
                  <a:schemeClr val="tx1"/>
                </a:solidFill>
              </a:rPr>
              <a:t>Edutechnoprenuer</a:t>
            </a:r>
            <a:r>
              <a:rPr lang="id-ID" dirty="0">
                <a:solidFill>
                  <a:schemeClr val="tx1"/>
                </a:solidFill>
              </a:rPr>
              <a:t> Islami  bertujuan untuk: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4140D669-6866-4111-8504-95DD115409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11357" y="3687416"/>
            <a:ext cx="4526537" cy="2286001"/>
          </a:xfrm>
        </p:spPr>
        <p:txBody>
          <a:bodyPr/>
          <a:lstStyle/>
          <a:p>
            <a:pPr marL="3429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en-US" dirty="0"/>
              <a:t>W</a:t>
            </a:r>
            <a:r>
              <a:rPr lang="id-ID" dirty="0"/>
              <a:t>ahana pelatihan berbasis produksi/jasa bagi siswa; </a:t>
            </a:r>
          </a:p>
          <a:p>
            <a:pPr marL="3429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en-US" dirty="0"/>
              <a:t>W</a:t>
            </a:r>
            <a:r>
              <a:rPr lang="id-ID" dirty="0"/>
              <a:t>ahana menumbuhkan dan mengembangkan jiwa wirausaha guru dan siswa pada SMK; </a:t>
            </a:r>
          </a:p>
          <a:p>
            <a:pPr marL="3429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en-US" dirty="0"/>
              <a:t>S</a:t>
            </a:r>
            <a:r>
              <a:rPr lang="id-ID" dirty="0"/>
              <a:t>arana praktik produktif secara langsung bagi siswa; </a:t>
            </a:r>
          </a:p>
          <a:p>
            <a:pPr marL="3429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en-US" dirty="0"/>
              <a:t>M</a:t>
            </a:r>
            <a:r>
              <a:rPr lang="id-ID" dirty="0"/>
              <a:t>embantu pendanaan untuk pemeliharaan, penambahan fasilitas dan biaya-biaya operasional pendidikan lainnya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6CE30CC-8066-4738-BA03-4B57CA1632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85358" y="2511176"/>
            <a:ext cx="3488635" cy="750272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Manfaat unit produksi</a:t>
            </a:r>
            <a:r>
              <a:rPr lang="id-ID" i="1" dirty="0">
                <a:solidFill>
                  <a:schemeClr val="tx1"/>
                </a:solidFill>
              </a:rPr>
              <a:t> Edutechnoprenuer</a:t>
            </a:r>
            <a:r>
              <a:rPr lang="id-ID" dirty="0">
                <a:solidFill>
                  <a:schemeClr val="tx1"/>
                </a:solidFill>
              </a:rPr>
              <a:t> yaitu : 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0DF17934-71DC-4070-947B-5FB543383E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36921" y="3776870"/>
            <a:ext cx="4526537" cy="1056828"/>
          </a:xfrm>
        </p:spPr>
        <p:txBody>
          <a:bodyPr/>
          <a:lstStyle/>
          <a:p>
            <a:pPr algn="just"/>
            <a:r>
              <a:rPr lang="id-ID" b="1" dirty="0"/>
              <a:t>Edutechnoprenuer </a:t>
            </a:r>
            <a:r>
              <a:rPr lang="en-US" b="1" dirty="0" err="1"/>
              <a:t>Islami</a:t>
            </a:r>
            <a:r>
              <a:rPr lang="id-ID" dirty="0"/>
              <a:t>. Dalam konteks pendidikan keteknikan dan kejuruan, sumber belajar harus berorientasi dan relevan dengan dunia kerja.</a:t>
            </a:r>
          </a:p>
          <a:p>
            <a:pPr algn="just"/>
            <a:r>
              <a:rPr lang="id-ID" b="1" dirty="0"/>
              <a:t>Unit Produksi Edutechnoprenuer Islami</a:t>
            </a:r>
            <a:r>
              <a:rPr lang="id-ID" dirty="0"/>
              <a:t>. Selain sebagai sumber bealajar diharapkan juga sumber pendanaan, sehingga dengan demikian keberlanjutan dari sebuah usaha tersebut akan terus terjaga</a:t>
            </a:r>
          </a:p>
        </p:txBody>
      </p:sp>
      <p:sp>
        <p:nvSpPr>
          <p:cNvPr id="11" name="object 27">
            <a:extLst>
              <a:ext uri="{FF2B5EF4-FFF2-40B4-BE49-F238E27FC236}">
                <a16:creationId xmlns:a16="http://schemas.microsoft.com/office/drawing/2014/main" id="{590FA367-30FD-4274-84AB-7F55D56E727F}"/>
              </a:ext>
            </a:extLst>
          </p:cNvPr>
          <p:cNvSpPr txBox="1"/>
          <p:nvPr/>
        </p:nvSpPr>
        <p:spPr>
          <a:xfrm>
            <a:off x="259764" y="6502141"/>
            <a:ext cx="7211061" cy="20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1524"/>
              </a:lnSpc>
              <a:spcBef>
                <a:spcPts val="76"/>
              </a:spcBef>
            </a:pPr>
            <a:r>
              <a:rPr lang="it-IT" sz="2092" baseline="1950" dirty="0">
                <a:solidFill>
                  <a:srgbClr val="FFFFFF"/>
                </a:solidFill>
                <a:cs typeface="Calibri"/>
              </a:rPr>
              <a:t>STRATEGI PENGEMBANGAN PENDIDIKAN VOKASI DI ACEH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0239E7-9CD5-4C36-970D-E4171CC9B000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13" name="object 60">
              <a:extLst>
                <a:ext uri="{FF2B5EF4-FFF2-40B4-BE49-F238E27FC236}">
                  <a16:creationId xmlns:a16="http://schemas.microsoft.com/office/drawing/2014/main" id="{3FFD41F3-4BF3-4B52-B0B4-54FC3AFF3A31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4" name="object 27">
              <a:extLst>
                <a:ext uri="{FF2B5EF4-FFF2-40B4-BE49-F238E27FC236}">
                  <a16:creationId xmlns:a16="http://schemas.microsoft.com/office/drawing/2014/main" id="{F092D30B-BB76-4286-BFB1-5EFBC3EBC1CD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15" name="object 26">
              <a:extLst>
                <a:ext uri="{FF2B5EF4-FFF2-40B4-BE49-F238E27FC236}">
                  <a16:creationId xmlns:a16="http://schemas.microsoft.com/office/drawing/2014/main" id="{4A143D26-051B-4C20-90B3-20B3E1F92B2B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D8395D-68C4-421A-ABAF-456F93388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AB8108-B403-4463-9AA6-BCDC26331A1C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18" name="object 60">
              <a:extLst>
                <a:ext uri="{FF2B5EF4-FFF2-40B4-BE49-F238E27FC236}">
                  <a16:creationId xmlns:a16="http://schemas.microsoft.com/office/drawing/2014/main" id="{29BE8204-12BF-4693-823F-5FD86739024E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9" name="object 27">
              <a:extLst>
                <a:ext uri="{FF2B5EF4-FFF2-40B4-BE49-F238E27FC236}">
                  <a16:creationId xmlns:a16="http://schemas.microsoft.com/office/drawing/2014/main" id="{49501BE2-D3F8-4A52-B062-BC3B7B086F1D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05589A10-88B9-4D7A-8081-B56420121663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3D7878D-9612-4C22-8C2F-57E8586C4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15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7703BD-972D-4D4E-A5C0-FBBBC39CE6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D53919-EB20-4CBE-AF5F-18EC3007A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F43FBFF-6F1D-4539-9A24-224F90051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/>
              <a:t>Perkuat Jiwa Wirausaha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62AB808-40E7-450C-848F-8FF80D910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d-ID" dirty="0"/>
              <a:t>1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33BA5FC-C129-44EA-9E98-D3ECC3C4E8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89708" y="4295602"/>
            <a:ext cx="3047836" cy="1584204"/>
          </a:xfrm>
        </p:spPr>
        <p:txBody>
          <a:bodyPr/>
          <a:lstStyle/>
          <a:p>
            <a:r>
              <a:rPr lang="id-ID" dirty="0"/>
              <a:t>Diperlukan Kesadaran unit produksi</a:t>
            </a:r>
            <a:r>
              <a:rPr lang="id-ID" i="1" dirty="0"/>
              <a:t> Edutechnoprenuer</a:t>
            </a:r>
            <a:r>
              <a:rPr lang="id-ID" dirty="0"/>
              <a:t> di SMK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2C8CB7-FB5B-487D-8C66-2F7818753B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d-ID" dirty="0"/>
              <a:t>2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87BF88E-4655-4F96-9CDA-CACFC54D2C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d-ID" dirty="0"/>
              <a:t>Tertib Administrasi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1787A5F-3AFE-4884-A9B0-217EF836A3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id-ID" dirty="0"/>
              <a:t>3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B7B7301-51A9-44F2-A4A9-17CD0F5A40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2291" y="4471990"/>
            <a:ext cx="2211216" cy="695435"/>
          </a:xfrm>
        </p:spPr>
        <p:txBody>
          <a:bodyPr/>
          <a:lstStyle/>
          <a:p>
            <a:r>
              <a:rPr lang="id-ID" dirty="0"/>
              <a:t>Ciptakan Iklim </a:t>
            </a:r>
            <a:r>
              <a:rPr lang="id-ID" i="1" dirty="0"/>
              <a:t>‘Market’ </a:t>
            </a:r>
            <a:r>
              <a:rPr lang="id-ID" dirty="0"/>
              <a:t>di Sekolah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AECA9AA-3140-4BB9-8A3D-A73A15807C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id-ID" dirty="0"/>
              <a:t>4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A14D348-9941-43E9-A40A-51CB256F23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77128" y="4471990"/>
            <a:ext cx="2211216" cy="603715"/>
          </a:xfrm>
        </p:spPr>
        <p:txBody>
          <a:bodyPr/>
          <a:lstStyle/>
          <a:p>
            <a:r>
              <a:rPr lang="id-ID" dirty="0"/>
              <a:t>Pengkondisian Lingkungan Sekolah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AB4E12F-8EC2-4C6A-BD2A-10FF0536FD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id-ID" dirty="0"/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FF7D0-58C4-4502-B0CC-27314F9301A1}"/>
              </a:ext>
            </a:extLst>
          </p:cNvPr>
          <p:cNvSpPr txBox="1"/>
          <p:nvPr/>
        </p:nvSpPr>
        <p:spPr>
          <a:xfrm>
            <a:off x="2522970" y="182203"/>
            <a:ext cx="714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8 Tantangan Keberhasilan </a:t>
            </a:r>
            <a:r>
              <a:rPr kumimoji="0" lang="id-ID" sz="2800" b="0" i="1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Edutechnoprenuer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734293-C5B1-4279-BF63-82038377737E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30" name="object 60">
              <a:extLst>
                <a:ext uri="{FF2B5EF4-FFF2-40B4-BE49-F238E27FC236}">
                  <a16:creationId xmlns:a16="http://schemas.microsoft.com/office/drawing/2014/main" id="{AD07F2B4-CB58-4096-B87A-8102BBA89FAB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E9D53685-FE0B-4EE3-8A90-4BB3F452536E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AF09E69D-4540-4377-919E-CF8A843E53A5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F94264D-7C31-4902-8E9B-90C0AB8E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48E82A-0530-491D-AF85-190C0737E248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24" name="object 60">
              <a:extLst>
                <a:ext uri="{FF2B5EF4-FFF2-40B4-BE49-F238E27FC236}">
                  <a16:creationId xmlns:a16="http://schemas.microsoft.com/office/drawing/2014/main" id="{2A6C8F36-8D87-4742-B18A-8CC6C741416C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A62414F2-9ED0-486C-A70F-8C832381F269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38" name="object 26">
              <a:extLst>
                <a:ext uri="{FF2B5EF4-FFF2-40B4-BE49-F238E27FC236}">
                  <a16:creationId xmlns:a16="http://schemas.microsoft.com/office/drawing/2014/main" id="{7670D66D-022A-4DBC-A7A6-F048EAAF1AA9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C2A3B67-A669-4915-B236-69F1E7D18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0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11A6F81-A9E7-42E1-9F11-55F2F18678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C4D883-7CDE-42DE-81AB-E82DCD70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8B9C7BD-4ABC-4894-AC0C-6D0B0120F4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21690" y="4471988"/>
            <a:ext cx="2211216" cy="603715"/>
          </a:xfrm>
        </p:spPr>
        <p:txBody>
          <a:bodyPr/>
          <a:lstStyle/>
          <a:p>
            <a:r>
              <a:rPr lang="id-ID" dirty="0"/>
              <a:t>Guru adalah Sumberdaya yang Penting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BC21280-1EB1-4140-B8DB-82D44B8A51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d-ID" dirty="0"/>
              <a:t>6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5784A6-A29A-4CC1-9E35-D508BC0060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90392" y="4471988"/>
            <a:ext cx="2211216" cy="706068"/>
          </a:xfrm>
        </p:spPr>
        <p:txBody>
          <a:bodyPr/>
          <a:lstStyle/>
          <a:p>
            <a:r>
              <a:rPr lang="id-ID" dirty="0"/>
              <a:t>Membuka Berbagai Referensi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38A93F-1C6D-41F2-A615-163EE0F6B8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d-ID" dirty="0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C794537-0CED-4055-B027-969E86F021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59092" y="4471990"/>
            <a:ext cx="2404471" cy="371455"/>
          </a:xfrm>
        </p:spPr>
        <p:txBody>
          <a:bodyPr/>
          <a:lstStyle/>
          <a:p>
            <a:r>
              <a:rPr lang="id-ID" dirty="0"/>
              <a:t>Mengembangkan Organisasi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99DC163-B866-45F4-9CA7-7E0E266863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id-ID" dirty="0"/>
              <a:t>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1413F7-91AC-45C1-BCFF-7F000AC0CA9F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16" name="object 60">
              <a:extLst>
                <a:ext uri="{FF2B5EF4-FFF2-40B4-BE49-F238E27FC236}">
                  <a16:creationId xmlns:a16="http://schemas.microsoft.com/office/drawing/2014/main" id="{AB993534-22DF-4D55-A9DE-E9B8F52AF767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7" name="object 27">
              <a:extLst>
                <a:ext uri="{FF2B5EF4-FFF2-40B4-BE49-F238E27FC236}">
                  <a16:creationId xmlns:a16="http://schemas.microsoft.com/office/drawing/2014/main" id="{4840F047-0B70-41BC-A4F2-BCBDEF57527C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18" name="object 26">
              <a:extLst>
                <a:ext uri="{FF2B5EF4-FFF2-40B4-BE49-F238E27FC236}">
                  <a16:creationId xmlns:a16="http://schemas.microsoft.com/office/drawing/2014/main" id="{F8D8209C-3263-486D-85D2-8E3B8DACD235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443A17-0A05-45D2-BA1F-1F3B768B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1D5328-96A8-4CCB-B661-6FE94BCB4417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28" name="object 60">
              <a:extLst>
                <a:ext uri="{FF2B5EF4-FFF2-40B4-BE49-F238E27FC236}">
                  <a16:creationId xmlns:a16="http://schemas.microsoft.com/office/drawing/2014/main" id="{1D8681EE-78A8-48E0-8809-C92B3C2CA885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EEC04C28-4134-4F9A-988A-2295ADE62282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43CDFC29-60BD-42A3-AFF9-F01039FC52C6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7A0104-F21F-44B8-AAB0-A1F1BC17F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70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70A13-B64C-41D8-A629-EB5BC398D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9899" y="298009"/>
            <a:ext cx="6032204" cy="766757"/>
          </a:xfrm>
        </p:spPr>
        <p:txBody>
          <a:bodyPr/>
          <a:lstStyle/>
          <a:p>
            <a:pPr rtl="1">
              <a:spcBef>
                <a:spcPts val="100"/>
              </a:spcBef>
            </a:pPr>
            <a:r>
              <a:rPr lang="id-ID" sz="2400" dirty="0"/>
              <a:t>PRINSIP MODEL DAN </a:t>
            </a:r>
          </a:p>
          <a:p>
            <a:pPr rtl="1">
              <a:spcBef>
                <a:spcPts val="100"/>
              </a:spcBef>
            </a:pPr>
            <a:r>
              <a:rPr lang="id-ID" sz="2400" dirty="0"/>
              <a:t>IMPLEMENTASI</a:t>
            </a:r>
            <a:r>
              <a:rPr lang="id-ID" sz="2400" i="1" dirty="0"/>
              <a:t> </a:t>
            </a:r>
            <a:r>
              <a:rPr lang="en-US" sz="2400" i="1" dirty="0"/>
              <a:t>EDUTECHNOPRENUER </a:t>
            </a:r>
            <a:r>
              <a:rPr lang="en-US" sz="2400" dirty="0"/>
              <a:t>ISLAMI</a:t>
            </a:r>
            <a:endParaRPr lang="id-ID" sz="24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D8FBAA-6E3E-4C76-B5B0-FBB58527A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55588" indent="-255588">
              <a:buFont typeface="+mj-lt"/>
              <a:buAutoNum type="arabicPeriod"/>
            </a:pPr>
            <a:r>
              <a:rPr lang="id-ID" b="1" dirty="0"/>
              <a:t> Manfaat Model Unit Produksi </a:t>
            </a:r>
            <a:r>
              <a:rPr lang="en-US" b="1" i="1" dirty="0" err="1"/>
              <a:t>Edutechnoprenuer</a:t>
            </a:r>
            <a:r>
              <a:rPr lang="en-US" b="1" dirty="0"/>
              <a:t> </a:t>
            </a:r>
            <a:r>
              <a:rPr lang="en-US" b="1" dirty="0" err="1"/>
              <a:t>Islami</a:t>
            </a:r>
            <a:endParaRPr lang="id-ID" dirty="0"/>
          </a:p>
          <a:p>
            <a:pPr marL="808038" lvl="2" indent="-361950">
              <a:buFont typeface="+mj-lt"/>
              <a:buAutoNum type="alphaLcPeriod"/>
            </a:pPr>
            <a:r>
              <a:rPr lang="id-ID" b="1" dirty="0"/>
              <a:t>Manfaat bagi peserta </a:t>
            </a:r>
          </a:p>
          <a:p>
            <a:pPr marL="808038" lvl="2" indent="-361950">
              <a:buFont typeface="+mj-lt"/>
              <a:buAutoNum type="alphaLcPeriod"/>
            </a:pPr>
            <a:r>
              <a:rPr lang="id-ID" b="1" dirty="0"/>
              <a:t>Manfaat bagi Mitra </a:t>
            </a:r>
          </a:p>
          <a:p>
            <a:pPr marL="808038" lvl="2" indent="-361950">
              <a:buFont typeface="+mj-lt"/>
              <a:buAutoNum type="alphaLcPeriod"/>
            </a:pPr>
            <a:r>
              <a:rPr lang="id-ID" b="1" dirty="0"/>
              <a:t>Manfaat bagi sekolah </a:t>
            </a:r>
          </a:p>
          <a:p>
            <a:pPr marL="808038" lvl="2" indent="-361950">
              <a:buFont typeface="+mj-lt"/>
              <a:buAutoNum type="alphaLcPeriod"/>
            </a:pPr>
            <a:r>
              <a:rPr lang="id-ID" b="1" dirty="0"/>
              <a:t>Manfaat bagi komunitas </a:t>
            </a:r>
          </a:p>
          <a:p>
            <a:pPr marL="808038" lvl="2" indent="-361950">
              <a:buFont typeface="+mj-lt"/>
              <a:buAutoNum type="alphaLcPeriod"/>
            </a:pPr>
            <a:endParaRPr lang="id-ID" b="1" dirty="0"/>
          </a:p>
          <a:p>
            <a:pPr marL="446088" lvl="1" indent="-457200">
              <a:buFont typeface="+mj-lt"/>
              <a:buAutoNum type="arabicPeriod" startAt="2"/>
            </a:pPr>
            <a:r>
              <a:rPr lang="en-US" b="1" dirty="0" err="1"/>
              <a:t>Implementasi</a:t>
            </a:r>
            <a:r>
              <a:rPr lang="en-US" b="1" dirty="0"/>
              <a:t> dan </a:t>
            </a:r>
            <a:r>
              <a:rPr lang="id-ID" b="1" dirty="0"/>
              <a:t>Struktur Model </a:t>
            </a:r>
            <a:endParaRPr lang="id-ID" dirty="0"/>
          </a:p>
          <a:p>
            <a:pPr marL="446088" lvl="2" indent="0">
              <a:buNone/>
            </a:pPr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id-ID" b="1" dirty="0"/>
              <a:t>Model </a:t>
            </a:r>
          </a:p>
          <a:p>
            <a:pPr marL="903288" lvl="3" indent="0" algn="just">
              <a:buNone/>
            </a:pPr>
            <a:r>
              <a:rPr lang="id-ID" b="1" dirty="0"/>
              <a:t>	</a:t>
            </a:r>
            <a:r>
              <a:rPr lang="id-ID" dirty="0"/>
              <a:t>Model ini diimplementasikan pada kelas XI </a:t>
            </a:r>
            <a:r>
              <a:rPr lang="en-US" dirty="0"/>
              <a:t>dan XII </a:t>
            </a:r>
            <a:r>
              <a:rPr lang="id-ID" dirty="0"/>
              <a:t>SMK semester genap dan ganjil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C (</a:t>
            </a:r>
            <a:r>
              <a:rPr lang="en-US" dirty="0" err="1"/>
              <a:t>produktif</a:t>
            </a:r>
            <a:r>
              <a:rPr lang="en-US" dirty="0"/>
              <a:t>) </a:t>
            </a:r>
            <a:r>
              <a:rPr lang="en-US" dirty="0" err="1"/>
              <a:t>diutamakan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dan </a:t>
            </a:r>
            <a:r>
              <a:rPr lang="en-US" dirty="0" err="1"/>
              <a:t>kewirausahaan</a:t>
            </a:r>
            <a:endParaRPr lang="id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5FA421-BD50-4DE3-94F1-8231737898F2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10" name="object 60">
              <a:extLst>
                <a:ext uri="{FF2B5EF4-FFF2-40B4-BE49-F238E27FC236}">
                  <a16:creationId xmlns:a16="http://schemas.microsoft.com/office/drawing/2014/main" id="{0E5738EF-E905-4BE4-B58C-EE40A3AC5934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1" name="object 27">
              <a:extLst>
                <a:ext uri="{FF2B5EF4-FFF2-40B4-BE49-F238E27FC236}">
                  <a16:creationId xmlns:a16="http://schemas.microsoft.com/office/drawing/2014/main" id="{D162DF87-7EAA-4209-A3CB-A79215E439A7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A1E88446-7C1C-4CAE-9FFD-49BA6F8E649F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CF6D68-B9DC-489F-B9A0-61673B466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017EE9-027D-4EF1-8614-C0778D651613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15" name="object 60">
              <a:extLst>
                <a:ext uri="{FF2B5EF4-FFF2-40B4-BE49-F238E27FC236}">
                  <a16:creationId xmlns:a16="http://schemas.microsoft.com/office/drawing/2014/main" id="{AA9CC485-C625-480E-B635-AA7635805FBC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6" name="object 27">
              <a:extLst>
                <a:ext uri="{FF2B5EF4-FFF2-40B4-BE49-F238E27FC236}">
                  <a16:creationId xmlns:a16="http://schemas.microsoft.com/office/drawing/2014/main" id="{FE0D5431-2F27-4D4E-92D3-C861646C6AB5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17" name="object 26">
              <a:extLst>
                <a:ext uri="{FF2B5EF4-FFF2-40B4-BE49-F238E27FC236}">
                  <a16:creationId xmlns:a16="http://schemas.microsoft.com/office/drawing/2014/main" id="{62C3E007-2C43-4017-8143-22A1105FF21D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0A9A63-787F-4384-BF55-894B0882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89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70A13-B64C-41D8-A629-EB5BC398D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9899" y="298009"/>
            <a:ext cx="6032204" cy="766757"/>
          </a:xfrm>
        </p:spPr>
        <p:txBody>
          <a:bodyPr/>
          <a:lstStyle/>
          <a:p>
            <a:pPr rtl="1">
              <a:spcBef>
                <a:spcPts val="100"/>
              </a:spcBef>
            </a:pPr>
            <a:r>
              <a:rPr lang="id-ID" sz="2400" dirty="0"/>
              <a:t>PRINSIP MODEL DAN </a:t>
            </a:r>
          </a:p>
          <a:p>
            <a:pPr rtl="1">
              <a:spcBef>
                <a:spcPts val="100"/>
              </a:spcBef>
            </a:pPr>
            <a:r>
              <a:rPr lang="id-ID" sz="2400" dirty="0"/>
              <a:t>IMPLEMENTASI</a:t>
            </a:r>
            <a:r>
              <a:rPr lang="id-ID" sz="2400" i="1" dirty="0"/>
              <a:t> </a:t>
            </a:r>
            <a:r>
              <a:rPr lang="en-US" sz="2400" i="1" dirty="0"/>
              <a:t>EDUTECHNOPRENUER </a:t>
            </a:r>
            <a:r>
              <a:rPr lang="en-US" sz="2400" dirty="0"/>
              <a:t>ISLAMI</a:t>
            </a:r>
            <a:endParaRPr lang="id-ID" sz="24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D8FBAA-6E3E-4C76-B5B0-FBB58527A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94884"/>
            <a:ext cx="10515600" cy="50504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id-ID" b="1" dirty="0"/>
              <a:t>Karakteristik Model </a:t>
            </a:r>
          </a:p>
          <a:p>
            <a:pPr marL="898525" lvl="3" indent="-355600" algn="just">
              <a:buNone/>
            </a:pPr>
            <a:r>
              <a:rPr lang="id-ID" dirty="0"/>
              <a:t>(1) Program dikoordinasikan oleh koordinator </a:t>
            </a:r>
            <a:r>
              <a:rPr lang="id-ID" i="1" dirty="0"/>
              <a:t>Edutechnoprenuer</a:t>
            </a:r>
            <a:r>
              <a:rPr lang="id-ID" dirty="0"/>
              <a:t>; </a:t>
            </a:r>
          </a:p>
          <a:p>
            <a:pPr marL="898525" lvl="3" indent="-355600" algn="just">
              <a:buNone/>
            </a:pPr>
            <a:r>
              <a:rPr lang="id-ID" dirty="0"/>
              <a:t>(2)	Pengelolaan mengikuti program berdasarkan sikap, kebutuhan, interes, dan tujuan; </a:t>
            </a:r>
          </a:p>
          <a:p>
            <a:pPr marL="898525" lvl="3" indent="-355600" algn="just">
              <a:buNone/>
            </a:pPr>
            <a:r>
              <a:rPr lang="id-ID" dirty="0"/>
              <a:t>(3)	Tempat-tempat pelatihan/produksi untuk menyediakan pengalaman </a:t>
            </a:r>
            <a:r>
              <a:rPr lang="id-ID" i="1" dirty="0"/>
              <a:t>on-the-job</a:t>
            </a:r>
            <a:r>
              <a:rPr lang="id-ID" dirty="0"/>
              <a:t>; </a:t>
            </a:r>
          </a:p>
          <a:p>
            <a:pPr marL="898525" lvl="3" indent="-355600" algn="just">
              <a:buNone/>
            </a:pPr>
            <a:r>
              <a:rPr lang="id-ID" dirty="0"/>
              <a:t>(4) Bimbingan karir yang dilakukan mencakup informasi-informasi tentang okupasi-okupasi</a:t>
            </a:r>
          </a:p>
          <a:p>
            <a:pPr marL="898525" lvl="3" indent="-355600" algn="just">
              <a:buNone/>
            </a:pPr>
            <a:endParaRPr lang="id-ID" dirty="0"/>
          </a:p>
          <a:p>
            <a:pPr marL="85725" lvl="1" indent="-457200" algn="just">
              <a:buFont typeface="+mj-lt"/>
              <a:buAutoNum type="arabicPeriod" startAt="4"/>
            </a:pPr>
            <a:r>
              <a:rPr lang="id-ID" b="1" dirty="0"/>
              <a:t>Tujuan Model </a:t>
            </a:r>
            <a:endParaRPr lang="id-ID" dirty="0"/>
          </a:p>
          <a:p>
            <a:pPr marL="914400" lvl="2" indent="-457200" algn="just">
              <a:buFont typeface="+mj-lt"/>
              <a:buAutoNum type="alphaLcPeriod"/>
            </a:pPr>
            <a:r>
              <a:rPr lang="id-ID" dirty="0"/>
              <a:t>Tujuan Instruksional Umum</a:t>
            </a:r>
            <a:r>
              <a:rPr lang="en-US" dirty="0"/>
              <a:t>/</a:t>
            </a:r>
            <a:r>
              <a:rPr lang="en-US" dirty="0" err="1"/>
              <a:t>Kompetensi</a:t>
            </a:r>
            <a:r>
              <a:rPr lang="en-US" dirty="0"/>
              <a:t> Inti</a:t>
            </a:r>
            <a:endParaRPr lang="id-ID" dirty="0"/>
          </a:p>
          <a:p>
            <a:pPr marL="914400" lvl="3" indent="0" algn="just">
              <a:buNone/>
            </a:pPr>
            <a:r>
              <a:rPr lang="id-ID" dirty="0"/>
              <a:t>Menumbuhkan kompetensi dalam melakukan pengelolaan </a:t>
            </a:r>
            <a:r>
              <a:rPr lang="id-ID" i="1" dirty="0"/>
              <a:t>Edutechnoprenuer</a:t>
            </a:r>
            <a:r>
              <a:rPr lang="id-ID" dirty="0"/>
              <a:t> yang Islami</a:t>
            </a:r>
          </a:p>
          <a:p>
            <a:pPr marL="914400" lvl="2" indent="-457200" algn="just">
              <a:buFont typeface="+mj-lt"/>
              <a:buAutoNum type="alphaLcPeriod"/>
            </a:pPr>
            <a:r>
              <a:rPr lang="id-ID" dirty="0"/>
              <a:t>Tujuan Instruksional Khusus</a:t>
            </a:r>
            <a:r>
              <a:rPr lang="en-US" dirty="0"/>
              <a:t>/</a:t>
            </a:r>
            <a:r>
              <a:rPr lang="en-US" dirty="0" err="1"/>
              <a:t>Kompetensi</a:t>
            </a:r>
            <a:r>
              <a:rPr lang="en-US" dirty="0"/>
              <a:t> Dasar</a:t>
            </a:r>
            <a:endParaRPr lang="id-ID" dirty="0"/>
          </a:p>
          <a:p>
            <a:pPr marL="1257300" lvl="3" indent="-342900" algn="just">
              <a:buFont typeface="+mj-lt"/>
              <a:buAutoNum type="arabicPeriod"/>
            </a:pPr>
            <a:r>
              <a:rPr lang="id-ID" dirty="0"/>
              <a:t>Mengembangkan semangat berwirausaha</a:t>
            </a:r>
          </a:p>
          <a:p>
            <a:pPr marL="1257300" lvl="3" indent="-342900" algn="just">
              <a:buFont typeface="+mj-lt"/>
              <a:buAutoNum type="arabicPeriod"/>
            </a:pPr>
            <a:r>
              <a:rPr lang="id-ID" dirty="0"/>
              <a:t>Membuat keputusan</a:t>
            </a:r>
          </a:p>
          <a:p>
            <a:pPr marL="1257300" lvl="3" indent="-342900" algn="just">
              <a:buFont typeface="+mj-lt"/>
              <a:buAutoNum type="arabicPeriod"/>
            </a:pPr>
            <a:r>
              <a:rPr lang="id-ID" dirty="0"/>
              <a:t>Menganalisis peluang pasar</a:t>
            </a:r>
          </a:p>
          <a:p>
            <a:pPr marL="1257300" lvl="3" indent="-342900" algn="just">
              <a:buFont typeface="+mj-lt"/>
              <a:buAutoNum type="arabicPeriod"/>
            </a:pPr>
            <a:r>
              <a:rPr lang="id-ID" dirty="0"/>
              <a:t>Membuat proposal usaha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C87E28-BFCD-4DAE-B3D3-44C9F0024007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10" name="object 60">
              <a:extLst>
                <a:ext uri="{FF2B5EF4-FFF2-40B4-BE49-F238E27FC236}">
                  <a16:creationId xmlns:a16="http://schemas.microsoft.com/office/drawing/2014/main" id="{09AE44B2-EC33-4A5A-9FFA-13D3AE781749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1" name="object 27">
              <a:extLst>
                <a:ext uri="{FF2B5EF4-FFF2-40B4-BE49-F238E27FC236}">
                  <a16:creationId xmlns:a16="http://schemas.microsoft.com/office/drawing/2014/main" id="{644930F7-2601-4893-8A61-8F5B400E12E6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ADE3D3C6-2C0D-4871-8148-8B75AD23374E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138453-68DA-4F9C-AFA3-0E511E38F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58EE25-59FF-434A-A677-5681184A383D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15" name="object 60">
              <a:extLst>
                <a:ext uri="{FF2B5EF4-FFF2-40B4-BE49-F238E27FC236}">
                  <a16:creationId xmlns:a16="http://schemas.microsoft.com/office/drawing/2014/main" id="{F7CEA662-CA02-41EB-ACCC-EB2A8C972A07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6" name="object 27">
              <a:extLst>
                <a:ext uri="{FF2B5EF4-FFF2-40B4-BE49-F238E27FC236}">
                  <a16:creationId xmlns:a16="http://schemas.microsoft.com/office/drawing/2014/main" id="{4350184F-4E10-44BB-85D8-2F4CED7024B4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17" name="object 26">
              <a:extLst>
                <a:ext uri="{FF2B5EF4-FFF2-40B4-BE49-F238E27FC236}">
                  <a16:creationId xmlns:a16="http://schemas.microsoft.com/office/drawing/2014/main" id="{210CA7AA-6554-43CE-8B01-899249EED08E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5A444A-4C46-48BC-B22F-58967571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12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6F1C11C-D621-4E21-B430-1B0C41BB8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sz="3600" dirty="0"/>
              <a:t>PRAKTIK PEMBELAJARAN</a:t>
            </a:r>
            <a:endParaRPr lang="id-ID" sz="3600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1CB5AAC-1399-4781-9174-59ACA16CAE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48677" y="2480895"/>
            <a:ext cx="3697357" cy="913186"/>
          </a:xfrm>
        </p:spPr>
        <p:txBody>
          <a:bodyPr anchor="ctr"/>
          <a:lstStyle/>
          <a:p>
            <a:pPr lvl="0"/>
            <a:r>
              <a:rPr lang="en-ID" sz="2800" dirty="0" err="1">
                <a:solidFill>
                  <a:schemeClr val="tx1"/>
                </a:solidFill>
              </a:rPr>
              <a:t>Konsep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4140D669-6866-4111-8504-95DD115409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50731" y="3687416"/>
            <a:ext cx="4981903" cy="2286001"/>
          </a:xfrm>
        </p:spPr>
        <p:txBody>
          <a:bodyPr/>
          <a:lstStyle/>
          <a:p>
            <a:pPr marL="342900" lvl="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id-ID" sz="1400" dirty="0"/>
              <a:t>KD,</a:t>
            </a:r>
            <a:r>
              <a:rPr lang="en-US" sz="1400" dirty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materi</a:t>
            </a:r>
            <a:r>
              <a:rPr lang="en-US" sz="1400" dirty="0"/>
              <a:t> </a:t>
            </a:r>
            <a:r>
              <a:rPr lang="en-US" sz="1400" dirty="0" err="1"/>
              <a:t>pembelajaran</a:t>
            </a:r>
            <a:r>
              <a:rPr lang="en-US" sz="1400" dirty="0"/>
              <a:t>, </a:t>
            </a:r>
            <a:r>
              <a:rPr lang="en-US" sz="1400" dirty="0" err="1"/>
              <a:t>analiaisi</a:t>
            </a:r>
            <a:r>
              <a:rPr lang="en-US" sz="1400" dirty="0"/>
              <a:t> </a:t>
            </a:r>
            <a:r>
              <a:rPr lang="en-US" sz="1400" dirty="0" err="1"/>
              <a:t>penerapan</a:t>
            </a:r>
            <a:r>
              <a:rPr lang="en-US" sz="1400" dirty="0"/>
              <a:t> model </a:t>
            </a:r>
            <a:r>
              <a:rPr lang="en-US" sz="1400" dirty="0" err="1"/>
              <a:t>pembelajaran</a:t>
            </a:r>
            <a:r>
              <a:rPr lang="en-US" sz="1400" dirty="0"/>
              <a:t>, dan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dan </a:t>
            </a:r>
            <a:r>
              <a:rPr lang="en-US" sz="1400" dirty="0" err="1"/>
              <a:t>mengidentifikasi</a:t>
            </a:r>
            <a:r>
              <a:rPr lang="en-US" sz="1400" dirty="0"/>
              <a:t> </a:t>
            </a:r>
            <a:r>
              <a:rPr lang="en-US" sz="1400" dirty="0" err="1"/>
              <a:t>nilai-nilai</a:t>
            </a:r>
            <a:r>
              <a:rPr lang="en-US" sz="1400" dirty="0"/>
              <a:t> </a:t>
            </a:r>
            <a:r>
              <a:rPr lang="en-US" sz="1400" dirty="0" err="1"/>
              <a:t>karakter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dikembangkan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langkah</a:t>
            </a:r>
            <a:r>
              <a:rPr lang="en-US" sz="1400" dirty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;</a:t>
            </a:r>
            <a:r>
              <a:rPr lang="id-ID" sz="1400" dirty="0"/>
              <a:t> </a:t>
            </a:r>
          </a:p>
          <a:p>
            <a:pPr marL="342900" lvl="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en-US" sz="1400" dirty="0" err="1"/>
              <a:t>mendesain</a:t>
            </a:r>
            <a:r>
              <a:rPr lang="en-US" sz="1400" dirty="0"/>
              <a:t> RPP yang </a:t>
            </a:r>
            <a:r>
              <a:rPr lang="en-US" sz="1400" dirty="0" err="1"/>
              <a:t>memuat</a:t>
            </a:r>
            <a:r>
              <a:rPr lang="en-US" sz="1400" dirty="0"/>
              <a:t> </a:t>
            </a:r>
            <a:r>
              <a:rPr lang="en-US" sz="1400" dirty="0" err="1"/>
              <a:t>fokus</a:t>
            </a:r>
            <a:r>
              <a:rPr lang="en-US" sz="1400" dirty="0"/>
              <a:t> </a:t>
            </a:r>
            <a:r>
              <a:rPr lang="en-US" sz="1400" dirty="0" err="1"/>
              <a:t>penguatan</a:t>
            </a:r>
            <a:r>
              <a:rPr lang="en-US" sz="1400" dirty="0"/>
              <a:t> </a:t>
            </a:r>
            <a:r>
              <a:rPr lang="en-US" sz="1400" dirty="0" err="1"/>
              <a:t>internalisasi</a:t>
            </a:r>
            <a:r>
              <a:rPr lang="en-US" sz="1400" dirty="0"/>
              <a:t> </a:t>
            </a:r>
            <a:r>
              <a:rPr lang="en-US" sz="1400" dirty="0" err="1"/>
              <a:t>nilai-nilai</a:t>
            </a:r>
            <a:r>
              <a:rPr lang="en-US" sz="1400" dirty="0"/>
              <a:t> </a:t>
            </a:r>
            <a:r>
              <a:rPr lang="en-US" sz="1400" dirty="0" err="1"/>
              <a:t>karakter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memilih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pembelajaran</a:t>
            </a:r>
            <a:r>
              <a:rPr lang="en-US" sz="1400" dirty="0"/>
              <a:t> dan </a:t>
            </a:r>
            <a:r>
              <a:rPr lang="en-US" sz="1400" dirty="0" err="1"/>
              <a:t>pengelolaan</a:t>
            </a:r>
            <a:r>
              <a:rPr lang="en-US" sz="1400" dirty="0"/>
              <a:t> (</a:t>
            </a:r>
            <a:r>
              <a:rPr lang="en-US" sz="1400" dirty="0" err="1"/>
              <a:t>manajemen</a:t>
            </a:r>
            <a:r>
              <a:rPr lang="en-US" sz="1400" dirty="0"/>
              <a:t>) </a:t>
            </a:r>
            <a:r>
              <a:rPr lang="en-US" sz="1400" dirty="0" err="1"/>
              <a:t>kelas</a:t>
            </a:r>
            <a:r>
              <a:rPr lang="en-US" sz="1400" dirty="0"/>
              <a:t> yang </a:t>
            </a:r>
            <a:r>
              <a:rPr lang="en-US" sz="1400" dirty="0" err="1"/>
              <a:t>relevan</a:t>
            </a:r>
            <a:r>
              <a:rPr lang="en-US" sz="1400" dirty="0"/>
              <a:t>;</a:t>
            </a:r>
            <a:endParaRPr lang="id-ID" sz="1400" dirty="0"/>
          </a:p>
          <a:p>
            <a:pPr marL="342900" lvl="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id-ID" sz="1400" dirty="0"/>
              <a:t> </a:t>
            </a:r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pembelajaran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skenario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RPP;</a:t>
            </a:r>
            <a:endParaRPr lang="id-ID" sz="1400" dirty="0"/>
          </a:p>
          <a:p>
            <a:pPr marL="342900" lvl="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id-ID" sz="1400" dirty="0"/>
              <a:t> </a:t>
            </a:r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otentik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pembelajaran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.</a:t>
            </a:r>
            <a:endParaRPr lang="id-ID" sz="1400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6CE30CC-8066-4738-BA03-4B57CA1632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85356" y="2511176"/>
            <a:ext cx="3488635" cy="750272"/>
          </a:xfrm>
        </p:spPr>
        <p:txBody>
          <a:bodyPr anchor="ctr"/>
          <a:lstStyle/>
          <a:p>
            <a:pPr lvl="0"/>
            <a:r>
              <a:rPr lang="en-ID" sz="2400" dirty="0" err="1">
                <a:solidFill>
                  <a:schemeClr val="tx1"/>
                </a:solidFill>
              </a:rPr>
              <a:t>Deskripsi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0DF17934-71DC-4070-947B-5FB543383E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42399" y="3565184"/>
            <a:ext cx="4744620" cy="1146282"/>
          </a:xfrm>
        </p:spPr>
        <p:txBody>
          <a:bodyPr/>
          <a:lstStyle/>
          <a:p>
            <a:pPr lvl="0" algn="just"/>
            <a:r>
              <a:rPr lang="en-US" sz="1400" b="1" dirty="0" err="1"/>
              <a:t>Persiapan</a:t>
            </a:r>
            <a:r>
              <a:rPr lang="en-US" sz="1400" b="1" dirty="0"/>
              <a:t> </a:t>
            </a:r>
            <a:r>
              <a:rPr lang="id-ID" sz="1400" b="1" dirty="0"/>
              <a:t>proses pembelajaran </a:t>
            </a:r>
          </a:p>
          <a:p>
            <a:pPr lvl="0" algn="just"/>
            <a:r>
              <a:rPr lang="en-US" sz="1400" dirty="0"/>
              <a:t>M</a:t>
            </a:r>
            <a:r>
              <a:rPr lang="id-ID" sz="1400" dirty="0"/>
              <a:t>e</a:t>
            </a:r>
            <a:r>
              <a:rPr lang="en-US" sz="1400" dirty="0" err="1"/>
              <a:t>mpersiapkan</a:t>
            </a:r>
            <a:r>
              <a:rPr lang="en-US" sz="1400" dirty="0"/>
              <a:t> </a:t>
            </a:r>
            <a:r>
              <a:rPr lang="id-ID" sz="1400" dirty="0"/>
              <a:t>proses pembelajaran </a:t>
            </a:r>
            <a:r>
              <a:rPr lang="en-ID" sz="1400" dirty="0"/>
              <a:t>yang </a:t>
            </a:r>
            <a:r>
              <a:rPr lang="en-ID" sz="1400" dirty="0" err="1"/>
              <a:t>memenuhi</a:t>
            </a:r>
            <a:r>
              <a:rPr lang="en-ID" sz="1400" dirty="0"/>
              <a:t> </a:t>
            </a:r>
            <a:r>
              <a:rPr lang="id-ID" sz="1400" dirty="0"/>
              <a:t>kaidah </a:t>
            </a:r>
            <a:r>
              <a:rPr lang="en-US" sz="1400" dirty="0" err="1"/>
              <a:t>keterampilan</a:t>
            </a:r>
            <a:r>
              <a:rPr lang="en-US" sz="1400" dirty="0"/>
              <a:t> </a:t>
            </a:r>
            <a:r>
              <a:rPr lang="id-ID" sz="1400" dirty="0"/>
              <a:t>berpikir tingkat tinggi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tuntutan</a:t>
            </a:r>
            <a:r>
              <a:rPr lang="en-US" sz="1400" dirty="0"/>
              <a:t> </a:t>
            </a:r>
            <a:r>
              <a:rPr lang="en-US" sz="1400" dirty="0" err="1"/>
              <a:t>kecakapan</a:t>
            </a:r>
            <a:r>
              <a:rPr lang="en-US" sz="1400" dirty="0"/>
              <a:t> </a:t>
            </a:r>
            <a:r>
              <a:rPr lang="en-US" sz="1400" dirty="0" err="1"/>
              <a:t>abad</a:t>
            </a:r>
            <a:r>
              <a:rPr lang="en-US" sz="1400" dirty="0"/>
              <a:t> 21 dan </a:t>
            </a:r>
            <a:r>
              <a:rPr lang="en-US" sz="1400" dirty="0" err="1"/>
              <a:t>internalisasi</a:t>
            </a:r>
            <a:r>
              <a:rPr lang="en-US" sz="1400" dirty="0"/>
              <a:t> </a:t>
            </a:r>
            <a:r>
              <a:rPr lang="en-US" sz="1400" dirty="0" err="1"/>
              <a:t>nilai-nilai</a:t>
            </a:r>
            <a:r>
              <a:rPr lang="en-US" sz="1400" dirty="0"/>
              <a:t> </a:t>
            </a:r>
            <a:r>
              <a:rPr lang="en-US" sz="1400" dirty="0" err="1"/>
              <a:t>karakter</a:t>
            </a:r>
            <a:r>
              <a:rPr lang="en-US" sz="1400" dirty="0"/>
              <a:t> </a:t>
            </a:r>
            <a:r>
              <a:rPr lang="id-ID" sz="1400" dirty="0"/>
              <a:t>serta Dinul Islam</a:t>
            </a:r>
          </a:p>
          <a:p>
            <a:pPr algn="just"/>
            <a:r>
              <a:rPr lang="en-ID" sz="1400" b="1" dirty="0" err="1"/>
              <a:t>Praktik</a:t>
            </a:r>
            <a:r>
              <a:rPr lang="en-ID" sz="1400" b="1" dirty="0"/>
              <a:t> </a:t>
            </a:r>
            <a:r>
              <a:rPr lang="en-ID" sz="1400" b="1" dirty="0" err="1"/>
              <a:t>Pembelajaran</a:t>
            </a:r>
            <a:r>
              <a:rPr lang="en-ID" sz="1400" b="1" dirty="0"/>
              <a:t> </a:t>
            </a:r>
            <a:endParaRPr lang="id-ID" sz="1400" dirty="0"/>
          </a:p>
          <a:p>
            <a:pPr lvl="0" algn="just"/>
            <a:r>
              <a:rPr lang="en-ID" sz="1400" dirty="0"/>
              <a:t>Pada </a:t>
            </a:r>
            <a:r>
              <a:rPr lang="en-ID" sz="1400" dirty="0" err="1"/>
              <a:t>prinsipnya</a:t>
            </a:r>
            <a:r>
              <a:rPr lang="en-ID" sz="1400" dirty="0"/>
              <a:t> </a:t>
            </a:r>
            <a:r>
              <a:rPr lang="en-ID" sz="1400" dirty="0" err="1"/>
              <a:t>pelaksanaan</a:t>
            </a:r>
            <a:r>
              <a:rPr lang="en-ID" sz="1400" dirty="0"/>
              <a:t> </a:t>
            </a:r>
            <a:r>
              <a:rPr lang="en-ID" sz="1400" dirty="0" err="1"/>
              <a:t>pembelajaran</a:t>
            </a:r>
            <a:r>
              <a:rPr lang="en-ID" sz="1400" dirty="0"/>
              <a:t> </a:t>
            </a:r>
            <a:r>
              <a:rPr lang="en-ID" sz="1400" dirty="0" err="1"/>
              <a:t>mengacu</a:t>
            </a:r>
            <a:r>
              <a:rPr lang="en-ID" sz="1400" dirty="0"/>
              <a:t> pada  </a:t>
            </a:r>
            <a:r>
              <a:rPr lang="en-ID" sz="1400" dirty="0" err="1"/>
              <a:t>Permendikbud</a:t>
            </a:r>
            <a:r>
              <a:rPr lang="en-ID" sz="1400" dirty="0"/>
              <a:t> </a:t>
            </a:r>
            <a:r>
              <a:rPr lang="en-ID" sz="1400" dirty="0" err="1"/>
              <a:t>Nomor</a:t>
            </a:r>
            <a:r>
              <a:rPr lang="en-ID" sz="1400" dirty="0"/>
              <a:t> </a:t>
            </a:r>
            <a:r>
              <a:rPr lang="id-ID" sz="1400" dirty="0"/>
              <a:t>34</a:t>
            </a:r>
            <a:r>
              <a:rPr lang="en-ID" sz="1400" dirty="0"/>
              <a:t> </a:t>
            </a:r>
            <a:r>
              <a:rPr lang="en-ID" sz="1400" dirty="0" err="1"/>
              <a:t>Tahun</a:t>
            </a:r>
            <a:r>
              <a:rPr lang="en-ID" sz="1400" dirty="0"/>
              <a:t> 201</a:t>
            </a:r>
            <a:r>
              <a:rPr lang="id-ID" sz="1400" dirty="0"/>
              <a:t>8</a:t>
            </a:r>
            <a:r>
              <a:rPr lang="en-ID" sz="1400" dirty="0"/>
              <a:t> </a:t>
            </a:r>
            <a:r>
              <a:rPr lang="en-ID" sz="1400" dirty="0" err="1"/>
              <a:t>tentang</a:t>
            </a:r>
            <a:r>
              <a:rPr lang="en-ID" sz="1400" dirty="0"/>
              <a:t> </a:t>
            </a:r>
            <a:r>
              <a:rPr lang="en-ID" sz="1400" dirty="0" err="1"/>
              <a:t>Standar</a:t>
            </a:r>
            <a:r>
              <a:rPr lang="en-ID" sz="1400" dirty="0"/>
              <a:t> Proses. </a:t>
            </a:r>
            <a:r>
              <a:rPr lang="en-ID" sz="1400" dirty="0" err="1"/>
              <a:t>Pelaksanaan</a:t>
            </a:r>
            <a:r>
              <a:rPr lang="en-ID" sz="1400" dirty="0"/>
              <a:t> </a:t>
            </a:r>
            <a:r>
              <a:rPr lang="en-ID" sz="1400" dirty="0" err="1"/>
              <a:t>pembelajaran</a:t>
            </a:r>
            <a:r>
              <a:rPr lang="en-ID" sz="1400" dirty="0"/>
              <a:t>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implementasi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RPP, </a:t>
            </a:r>
            <a:r>
              <a:rPr lang="en-ID" sz="1400" dirty="0" err="1"/>
              <a:t>meliputi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pendahuluan</a:t>
            </a:r>
            <a:r>
              <a:rPr lang="en-ID" sz="1400" dirty="0"/>
              <a:t>, inti, dan </a:t>
            </a:r>
            <a:r>
              <a:rPr lang="en-ID" sz="1400" dirty="0" err="1"/>
              <a:t>penutup</a:t>
            </a:r>
            <a:r>
              <a:rPr lang="en-ID" sz="1400" dirty="0"/>
              <a:t>.</a:t>
            </a:r>
            <a:endParaRPr lang="id-ID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B3F4EC-2B3C-4304-AAB7-F315869E106E}"/>
              </a:ext>
            </a:extLst>
          </p:cNvPr>
          <p:cNvGrpSpPr/>
          <p:nvPr/>
        </p:nvGrpSpPr>
        <p:grpSpPr>
          <a:xfrm>
            <a:off x="0" y="6357828"/>
            <a:ext cx="12191999" cy="499545"/>
            <a:chOff x="0" y="6357828"/>
            <a:chExt cx="12191999" cy="499545"/>
          </a:xfrm>
        </p:grpSpPr>
        <p:sp>
          <p:nvSpPr>
            <p:cNvPr id="13" name="object 60">
              <a:extLst>
                <a:ext uri="{FF2B5EF4-FFF2-40B4-BE49-F238E27FC236}">
                  <a16:creationId xmlns:a16="http://schemas.microsoft.com/office/drawing/2014/main" id="{A040C9FC-8539-4490-B75A-9A60DEAB8EE7}"/>
                </a:ext>
              </a:extLst>
            </p:cNvPr>
            <p:cNvSpPr/>
            <p:nvPr/>
          </p:nvSpPr>
          <p:spPr>
            <a:xfrm>
              <a:off x="0" y="6357828"/>
              <a:ext cx="12191999" cy="499545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4" name="object 27">
              <a:extLst>
                <a:ext uri="{FF2B5EF4-FFF2-40B4-BE49-F238E27FC236}">
                  <a16:creationId xmlns:a16="http://schemas.microsoft.com/office/drawing/2014/main" id="{7866530F-8049-4FCA-B0BF-7B311F84D785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fi-FI" sz="2092" baseline="1950" dirty="0">
                  <a:solidFill>
                    <a:srgbClr val="FFFFFF"/>
                  </a:solidFill>
                  <a:cs typeface="Calibri"/>
                </a:rPr>
                <a:t>REFLEKSI AKHIR TAHUN BIDANG PEMBINAAN SMK</a:t>
              </a:r>
              <a:endParaRPr lang="it-IT" sz="2092" baseline="1950" dirty="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15" name="object 26">
              <a:extLst>
                <a:ext uri="{FF2B5EF4-FFF2-40B4-BE49-F238E27FC236}">
                  <a16:creationId xmlns:a16="http://schemas.microsoft.com/office/drawing/2014/main" id="{0384BDB8-F9D1-41A2-BF5B-5750E1196D54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F66441-3BBC-4050-A1E9-965C9CD03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FCBF07-4C06-48B0-AE7B-99096A6110E5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18" name="object 60">
              <a:extLst>
                <a:ext uri="{FF2B5EF4-FFF2-40B4-BE49-F238E27FC236}">
                  <a16:creationId xmlns:a16="http://schemas.microsoft.com/office/drawing/2014/main" id="{3991ABBB-FE98-4F87-BF20-82BAB9564828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9" name="object 27">
              <a:extLst>
                <a:ext uri="{FF2B5EF4-FFF2-40B4-BE49-F238E27FC236}">
                  <a16:creationId xmlns:a16="http://schemas.microsoft.com/office/drawing/2014/main" id="{84E7C66D-6CD1-45E1-8571-2E2CF98CF50D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556D71E5-3C61-4E35-84A1-CFB7F6470A7F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8C2E58-06C5-450A-9F50-954A3131B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2243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5" y="2296057"/>
            <a:ext cx="6373090" cy="711077"/>
          </a:xfrm>
        </p:spPr>
        <p:txBody>
          <a:bodyPr>
            <a:noAutofit/>
          </a:bodyPr>
          <a:lstStyle/>
          <a:p>
            <a:r>
              <a:rPr lang="id-ID" altLang="ko-KR" sz="8000" dirty="0"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TERIMA KASIH</a:t>
            </a:r>
            <a:endParaRPr lang="ko-KR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1901" y="203200"/>
            <a:ext cx="9639300" cy="5613400"/>
            <a:chOff x="1876425" y="152400"/>
            <a:chExt cx="7229475" cy="4210050"/>
          </a:xfrm>
        </p:grpSpPr>
        <p:sp>
          <p:nvSpPr>
            <p:cNvPr id="3" name="object 3"/>
            <p:cNvSpPr/>
            <p:nvPr/>
          </p:nvSpPr>
          <p:spPr>
            <a:xfrm>
              <a:off x="1885950" y="161925"/>
              <a:ext cx="7210425" cy="4191000"/>
            </a:xfrm>
            <a:custGeom>
              <a:avLst/>
              <a:gdLst/>
              <a:ahLst/>
              <a:cxnLst/>
              <a:rect l="l" t="t" r="r" b="b"/>
              <a:pathLst>
                <a:path w="7210425" h="4191000">
                  <a:moveTo>
                    <a:pt x="0" y="223774"/>
                  </a:moveTo>
                  <a:lnTo>
                    <a:pt x="4546" y="178680"/>
                  </a:lnTo>
                  <a:lnTo>
                    <a:pt x="17587" y="136677"/>
                  </a:lnTo>
                  <a:lnTo>
                    <a:pt x="38221" y="98666"/>
                  </a:lnTo>
                  <a:lnTo>
                    <a:pt x="65547" y="65547"/>
                  </a:lnTo>
                  <a:lnTo>
                    <a:pt x="98666" y="38221"/>
                  </a:lnTo>
                  <a:lnTo>
                    <a:pt x="136677" y="17587"/>
                  </a:lnTo>
                  <a:lnTo>
                    <a:pt x="178680" y="4546"/>
                  </a:lnTo>
                  <a:lnTo>
                    <a:pt x="223774" y="0"/>
                  </a:lnTo>
                  <a:lnTo>
                    <a:pt x="6986651" y="0"/>
                  </a:lnTo>
                  <a:lnTo>
                    <a:pt x="7031744" y="4546"/>
                  </a:lnTo>
                  <a:lnTo>
                    <a:pt x="7073747" y="17587"/>
                  </a:lnTo>
                  <a:lnTo>
                    <a:pt x="7111758" y="38221"/>
                  </a:lnTo>
                  <a:lnTo>
                    <a:pt x="7144877" y="65547"/>
                  </a:lnTo>
                  <a:lnTo>
                    <a:pt x="7172203" y="98666"/>
                  </a:lnTo>
                  <a:lnTo>
                    <a:pt x="7192837" y="136677"/>
                  </a:lnTo>
                  <a:lnTo>
                    <a:pt x="7205878" y="178680"/>
                  </a:lnTo>
                  <a:lnTo>
                    <a:pt x="7210425" y="223774"/>
                  </a:lnTo>
                  <a:lnTo>
                    <a:pt x="7210425" y="3967200"/>
                  </a:lnTo>
                  <a:lnTo>
                    <a:pt x="7205878" y="4012302"/>
                  </a:lnTo>
                  <a:lnTo>
                    <a:pt x="7192837" y="4054311"/>
                  </a:lnTo>
                  <a:lnTo>
                    <a:pt x="7172203" y="4092326"/>
                  </a:lnTo>
                  <a:lnTo>
                    <a:pt x="7144877" y="4125448"/>
                  </a:lnTo>
                  <a:lnTo>
                    <a:pt x="7111758" y="4152777"/>
                  </a:lnTo>
                  <a:lnTo>
                    <a:pt x="7073747" y="4173412"/>
                  </a:lnTo>
                  <a:lnTo>
                    <a:pt x="7031744" y="4186453"/>
                  </a:lnTo>
                  <a:lnTo>
                    <a:pt x="6986651" y="4191000"/>
                  </a:lnTo>
                  <a:lnTo>
                    <a:pt x="223774" y="4191000"/>
                  </a:lnTo>
                  <a:lnTo>
                    <a:pt x="178680" y="4186453"/>
                  </a:lnTo>
                  <a:lnTo>
                    <a:pt x="136677" y="4173412"/>
                  </a:lnTo>
                  <a:lnTo>
                    <a:pt x="98666" y="4152777"/>
                  </a:lnTo>
                  <a:lnTo>
                    <a:pt x="65547" y="4125448"/>
                  </a:lnTo>
                  <a:lnTo>
                    <a:pt x="38221" y="4092326"/>
                  </a:lnTo>
                  <a:lnTo>
                    <a:pt x="17587" y="4054311"/>
                  </a:lnTo>
                  <a:lnTo>
                    <a:pt x="4546" y="4012302"/>
                  </a:lnTo>
                  <a:lnTo>
                    <a:pt x="0" y="3967200"/>
                  </a:lnTo>
                  <a:lnTo>
                    <a:pt x="0" y="2237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2028825" y="1323974"/>
              <a:ext cx="2447925" cy="1485900"/>
            </a:xfrm>
            <a:custGeom>
              <a:avLst/>
              <a:gdLst/>
              <a:ahLst/>
              <a:cxnLst/>
              <a:rect l="l" t="t" r="r" b="b"/>
              <a:pathLst>
                <a:path w="2447925" h="1485900">
                  <a:moveTo>
                    <a:pt x="1171575" y="509651"/>
                  </a:moveTo>
                  <a:lnTo>
                    <a:pt x="916813" y="0"/>
                  </a:lnTo>
                  <a:lnTo>
                    <a:pt x="254762" y="0"/>
                  </a:lnTo>
                  <a:lnTo>
                    <a:pt x="0" y="509651"/>
                  </a:lnTo>
                  <a:lnTo>
                    <a:pt x="254762" y="1019175"/>
                  </a:lnTo>
                  <a:lnTo>
                    <a:pt x="916813" y="1019175"/>
                  </a:lnTo>
                  <a:lnTo>
                    <a:pt x="1171575" y="509651"/>
                  </a:lnTo>
                  <a:close/>
                </a:path>
                <a:path w="2447925" h="1485900">
                  <a:moveTo>
                    <a:pt x="2447925" y="981075"/>
                  </a:moveTo>
                  <a:lnTo>
                    <a:pt x="2195576" y="476250"/>
                  </a:lnTo>
                  <a:lnTo>
                    <a:pt x="1528826" y="476250"/>
                  </a:lnTo>
                  <a:lnTo>
                    <a:pt x="1276350" y="981075"/>
                  </a:lnTo>
                  <a:lnTo>
                    <a:pt x="1528826" y="1485900"/>
                  </a:lnTo>
                  <a:lnTo>
                    <a:pt x="2195576" y="1485900"/>
                  </a:lnTo>
                  <a:lnTo>
                    <a:pt x="2447925" y="981075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4695825" y="1371600"/>
              <a:ext cx="1171575" cy="1009650"/>
            </a:xfrm>
            <a:custGeom>
              <a:avLst/>
              <a:gdLst/>
              <a:ahLst/>
              <a:cxnLst/>
              <a:rect l="l" t="t" r="r" b="b"/>
              <a:pathLst>
                <a:path w="1171575" h="1009650">
                  <a:moveTo>
                    <a:pt x="919226" y="0"/>
                  </a:moveTo>
                  <a:lnTo>
                    <a:pt x="252475" y="0"/>
                  </a:lnTo>
                  <a:lnTo>
                    <a:pt x="0" y="504825"/>
                  </a:lnTo>
                  <a:lnTo>
                    <a:pt x="252475" y="1009650"/>
                  </a:lnTo>
                  <a:lnTo>
                    <a:pt x="919226" y="1009650"/>
                  </a:lnTo>
                  <a:lnTo>
                    <a:pt x="1171575" y="504825"/>
                  </a:lnTo>
                  <a:lnTo>
                    <a:pt x="919226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2235200" cy="2133600"/>
          </a:xfrm>
          <a:custGeom>
            <a:avLst/>
            <a:gdLst/>
            <a:ahLst/>
            <a:cxnLst/>
            <a:rect l="l" t="t" r="r" b="b"/>
            <a:pathLst>
              <a:path w="1676400" h="1600200">
                <a:moveTo>
                  <a:pt x="1676400" y="0"/>
                </a:moveTo>
                <a:lnTo>
                  <a:pt x="0" y="0"/>
                </a:lnTo>
                <a:lnTo>
                  <a:pt x="0" y="1600200"/>
                </a:lnTo>
                <a:lnTo>
                  <a:pt x="1676400" y="1600200"/>
                </a:lnTo>
                <a:lnTo>
                  <a:pt x="16764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45016" y="105071"/>
            <a:ext cx="1346200" cy="132711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16933" marR="6773">
              <a:lnSpc>
                <a:spcPct val="103899"/>
              </a:lnSpc>
              <a:spcBef>
                <a:spcPts val="87"/>
              </a:spcBef>
            </a:pPr>
            <a:r>
              <a:rPr sz="1667" b="1" spc="-13" dirty="0">
                <a:solidFill>
                  <a:srgbClr val="0A5293"/>
                </a:solidFill>
                <a:latin typeface="Arial"/>
                <a:cs typeface="Arial"/>
              </a:rPr>
              <a:t>Proses Penyusunan Kurikulum Satuan Pendidikan</a:t>
            </a:r>
            <a:endParaRPr sz="1667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6802" y="2296583"/>
            <a:ext cx="1435100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086" marR="6773" indent="-7620" algn="ctr">
              <a:lnSpc>
                <a:spcPct val="99700"/>
              </a:lnSpc>
              <a:spcBef>
                <a:spcPts val="140"/>
              </a:spcBef>
            </a:pPr>
            <a:r>
              <a:rPr sz="1200" spc="-13" dirty="0">
                <a:latin typeface="Arial MT"/>
                <a:cs typeface="Arial MT"/>
              </a:rPr>
              <a:t>Menentukan </a:t>
            </a:r>
            <a:r>
              <a:rPr sz="1200" b="1" spc="-13" dirty="0">
                <a:latin typeface="Arial"/>
                <a:cs typeface="Arial"/>
              </a:rPr>
              <a:t>PENGORGANISASI </a:t>
            </a:r>
            <a:r>
              <a:rPr sz="1200" b="1" spc="-33" dirty="0">
                <a:latin typeface="Arial"/>
                <a:cs typeface="Arial"/>
              </a:rPr>
              <a:t>AN </a:t>
            </a:r>
            <a:r>
              <a:rPr sz="1200" b="1" spc="-13" dirty="0">
                <a:latin typeface="Arial"/>
                <a:cs typeface="Arial"/>
              </a:rPr>
              <a:t>PEMBELAJARAN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87361" y="1790699"/>
            <a:ext cx="3380740" cy="2009987"/>
          </a:xfrm>
          <a:custGeom>
            <a:avLst/>
            <a:gdLst/>
            <a:ahLst/>
            <a:cxnLst/>
            <a:rect l="l" t="t" r="r" b="b"/>
            <a:pathLst>
              <a:path w="2535554" h="1507489">
                <a:moveTo>
                  <a:pt x="1169035" y="995680"/>
                </a:moveTo>
                <a:lnTo>
                  <a:pt x="894207" y="483882"/>
                </a:lnTo>
                <a:lnTo>
                  <a:pt x="274955" y="483882"/>
                </a:lnTo>
                <a:lnTo>
                  <a:pt x="0" y="995680"/>
                </a:lnTo>
                <a:lnTo>
                  <a:pt x="274955" y="1507490"/>
                </a:lnTo>
                <a:lnTo>
                  <a:pt x="894207" y="1507490"/>
                </a:lnTo>
                <a:lnTo>
                  <a:pt x="1169035" y="995680"/>
                </a:lnTo>
                <a:close/>
              </a:path>
              <a:path w="2535554" h="1507489">
                <a:moveTo>
                  <a:pt x="2535555" y="504825"/>
                </a:moveTo>
                <a:lnTo>
                  <a:pt x="2283206" y="0"/>
                </a:lnTo>
                <a:lnTo>
                  <a:pt x="1616456" y="0"/>
                </a:lnTo>
                <a:lnTo>
                  <a:pt x="1363980" y="504825"/>
                </a:lnTo>
                <a:lnTo>
                  <a:pt x="1616456" y="1009650"/>
                </a:lnTo>
                <a:lnTo>
                  <a:pt x="2283206" y="1009650"/>
                </a:lnTo>
                <a:lnTo>
                  <a:pt x="2535555" y="504825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773681" y="290830"/>
            <a:ext cx="4739639" cy="216363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67" b="1" dirty="0">
                <a:latin typeface="Arial"/>
                <a:cs typeface="Arial"/>
              </a:rPr>
              <a:t>Proses</a:t>
            </a:r>
            <a:r>
              <a:rPr sz="1267" b="1" spc="287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penyusunan</a:t>
            </a:r>
            <a:r>
              <a:rPr sz="1267" b="1" spc="327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kurikulum</a:t>
            </a:r>
            <a:r>
              <a:rPr sz="1267" b="1" spc="233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satuan</a:t>
            </a:r>
            <a:r>
              <a:rPr sz="1267" b="1" spc="333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pendidikan</a:t>
            </a:r>
            <a:r>
              <a:rPr sz="1267" b="1" spc="160" dirty="0">
                <a:latin typeface="Arial"/>
                <a:cs typeface="Arial"/>
              </a:rPr>
              <a:t> </a:t>
            </a:r>
            <a:r>
              <a:rPr sz="1267" b="1" spc="-13" dirty="0">
                <a:latin typeface="Arial"/>
                <a:cs typeface="Arial"/>
              </a:rPr>
              <a:t>bersifat:</a:t>
            </a:r>
            <a:endParaRPr sz="12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4322" y="494538"/>
            <a:ext cx="8409940" cy="611664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406390" indent="-389457">
              <a:spcBef>
                <a:spcPts val="167"/>
              </a:spcBef>
              <a:buFont typeface="Arial MT"/>
              <a:buChar char="●"/>
              <a:tabLst>
                <a:tab pos="406390" algn="l"/>
              </a:tabLst>
            </a:pPr>
            <a:r>
              <a:rPr sz="1267" b="1" dirty="0">
                <a:latin typeface="Arial"/>
                <a:cs typeface="Arial"/>
              </a:rPr>
              <a:t>TETAP</a:t>
            </a:r>
            <a:r>
              <a:rPr sz="1267" b="1" spc="193" dirty="0">
                <a:latin typeface="Arial"/>
                <a:cs typeface="Arial"/>
              </a:rPr>
              <a:t> </a:t>
            </a:r>
            <a:r>
              <a:rPr sz="1267" dirty="0">
                <a:latin typeface="Arial MT"/>
                <a:cs typeface="Arial MT"/>
              </a:rPr>
              <a:t>(mengacu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kepada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kerangka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dasar</a:t>
            </a:r>
            <a:r>
              <a:rPr sz="1267" spc="20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kurikulum</a:t>
            </a:r>
            <a:r>
              <a:rPr sz="1267" spc="1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yang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ditetapkan</a:t>
            </a:r>
            <a:r>
              <a:rPr sz="1267" spc="22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oleh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pemerintah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pusat),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spc="-33" dirty="0">
                <a:latin typeface="Arial MT"/>
                <a:cs typeface="Arial MT"/>
              </a:rPr>
              <a:t>dan</a:t>
            </a:r>
            <a:endParaRPr sz="1267">
              <a:latin typeface="Arial MT"/>
              <a:cs typeface="Arial MT"/>
            </a:endParaRPr>
          </a:p>
          <a:p>
            <a:pPr marL="406390" marR="6773" indent="-390304">
              <a:lnSpc>
                <a:spcPct val="105400"/>
              </a:lnSpc>
              <a:buChar char="●"/>
              <a:tabLst>
                <a:tab pos="406390" algn="l"/>
                <a:tab pos="452955" algn="l"/>
              </a:tabLst>
            </a:pPr>
            <a:r>
              <a:rPr sz="1267" dirty="0">
                <a:latin typeface="Arial MT"/>
                <a:cs typeface="Arial MT"/>
              </a:rPr>
              <a:t>	</a:t>
            </a:r>
            <a:r>
              <a:rPr sz="1267" b="1" spc="13" dirty="0">
                <a:latin typeface="Arial"/>
                <a:cs typeface="Arial"/>
              </a:rPr>
              <a:t>FLEKSIBEL/DINAMIS</a:t>
            </a:r>
            <a:r>
              <a:rPr sz="1267" b="1" spc="207" dirty="0">
                <a:latin typeface="Arial"/>
                <a:cs typeface="Arial"/>
              </a:rPr>
              <a:t> </a:t>
            </a:r>
            <a:r>
              <a:rPr sz="1267" spc="13" dirty="0">
                <a:latin typeface="Arial MT"/>
                <a:cs typeface="Arial MT"/>
              </a:rPr>
              <a:t>(mengembangkan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kurikulum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satuan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pendidikan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berdasarkan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kerangka</a:t>
            </a:r>
            <a:r>
              <a:rPr sz="1267" spc="140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dan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struktur </a:t>
            </a:r>
            <a:r>
              <a:rPr sz="1267" dirty="0">
                <a:latin typeface="Arial MT"/>
                <a:cs typeface="Arial MT"/>
              </a:rPr>
              <a:t>kurikulum,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sesuai</a:t>
            </a:r>
            <a:r>
              <a:rPr sz="1267" spc="1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karakteristik</a:t>
            </a:r>
            <a:r>
              <a:rPr sz="1267" spc="1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dan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kebutuhan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satuan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pendidikan).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3680" y="1296754"/>
            <a:ext cx="8815493" cy="493362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467" b="1" spc="-13" dirty="0">
                <a:latin typeface="Arial"/>
                <a:cs typeface="Arial"/>
              </a:rPr>
              <a:t>LANGKAH-</a:t>
            </a:r>
            <a:r>
              <a:rPr sz="1467" b="1" dirty="0">
                <a:latin typeface="Arial"/>
                <a:cs typeface="Arial"/>
              </a:rPr>
              <a:t>LANGKAH</a:t>
            </a:r>
            <a:r>
              <a:rPr sz="1467" b="1" spc="20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PENYUSUNAN</a:t>
            </a:r>
            <a:r>
              <a:rPr sz="1467" b="1" spc="20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KURIKULUM</a:t>
            </a:r>
            <a:r>
              <a:rPr sz="1467" b="1" spc="-47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SATUAN</a:t>
            </a:r>
            <a:r>
              <a:rPr sz="1467" b="1" spc="20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PENDIDIKAN</a:t>
            </a:r>
            <a:r>
              <a:rPr sz="1467" b="1" spc="-80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(bagi</a:t>
            </a:r>
            <a:r>
              <a:rPr sz="1467" b="1" spc="-13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yang</a:t>
            </a:r>
            <a:r>
              <a:rPr sz="1467" b="1" spc="-13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belum</a:t>
            </a:r>
            <a:r>
              <a:rPr sz="1467" b="1" spc="-33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pernah</a:t>
            </a:r>
            <a:endParaRPr sz="1467">
              <a:latin typeface="Arial"/>
              <a:cs typeface="Arial"/>
            </a:endParaRPr>
          </a:p>
          <a:p>
            <a:pPr marL="16933">
              <a:spcBef>
                <a:spcPts val="7"/>
              </a:spcBef>
            </a:pPr>
            <a:r>
              <a:rPr sz="1467" b="1" spc="-13" dirty="0">
                <a:latin typeface="Arial"/>
                <a:cs typeface="Arial"/>
              </a:rPr>
              <a:t>menyusun</a:t>
            </a:r>
            <a:r>
              <a:rPr sz="1600" b="1" spc="-13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5120" y="1826683"/>
            <a:ext cx="1274233" cy="1350968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7620" algn="ctr">
              <a:spcBef>
                <a:spcPts val="167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1</a:t>
            </a:r>
            <a:endParaRPr sz="1867" dirty="0">
              <a:latin typeface="Arial"/>
              <a:cs typeface="Arial"/>
            </a:endParaRPr>
          </a:p>
          <a:p>
            <a:pPr marL="16933" marR="6773" indent="4233" algn="ctr">
              <a:lnSpc>
                <a:spcPct val="99100"/>
              </a:lnSpc>
              <a:spcBef>
                <a:spcPts val="1040"/>
              </a:spcBef>
            </a:pPr>
            <a:r>
              <a:rPr sz="1200" spc="-13" dirty="0">
                <a:latin typeface="Arial MT"/>
                <a:cs typeface="Arial MT"/>
              </a:rPr>
              <a:t>Menganalisis konteks </a:t>
            </a:r>
            <a:r>
              <a:rPr sz="1200" b="1" spc="-13" dirty="0">
                <a:latin typeface="Arial"/>
                <a:cs typeface="Arial"/>
              </a:rPr>
              <a:t>KARAKTERISTIK SATUAN PENDIDIKAN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6939" y="2296716"/>
            <a:ext cx="922020" cy="1212362"/>
          </a:xfrm>
          <a:prstGeom prst="rect">
            <a:avLst/>
          </a:prstGeom>
        </p:spPr>
        <p:txBody>
          <a:bodyPr vert="horz" wrap="square" lIns="0" tIns="123613" rIns="0" bIns="0" rtlCol="0">
            <a:spAutoFit/>
          </a:bodyPr>
          <a:lstStyle/>
          <a:p>
            <a:pPr marL="37252" algn="ctr">
              <a:spcBef>
                <a:spcPts val="973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2</a:t>
            </a:r>
            <a:endParaRPr sz="1867">
              <a:latin typeface="Arial"/>
              <a:cs typeface="Arial"/>
            </a:endParaRPr>
          </a:p>
          <a:p>
            <a:pPr marL="300559" marR="6773" indent="-284473">
              <a:lnSpc>
                <a:spcPts val="1400"/>
              </a:lnSpc>
              <a:spcBef>
                <a:spcPts val="600"/>
              </a:spcBef>
            </a:pPr>
            <a:r>
              <a:rPr sz="1200" spc="-13" dirty="0">
                <a:latin typeface="Arial MT"/>
                <a:cs typeface="Arial MT"/>
              </a:rPr>
              <a:t>Merumuskan </a:t>
            </a:r>
            <a:r>
              <a:rPr sz="1200" b="1" spc="-27" dirty="0">
                <a:latin typeface="Arial"/>
                <a:cs typeface="Arial"/>
              </a:rPr>
              <a:t>VISI</a:t>
            </a:r>
            <a:r>
              <a:rPr sz="1200" b="1" spc="667" dirty="0">
                <a:latin typeface="Arial"/>
                <a:cs typeface="Arial"/>
              </a:rPr>
              <a:t> </a:t>
            </a:r>
            <a:r>
              <a:rPr sz="1200" b="1" spc="-27" dirty="0">
                <a:latin typeface="Arial"/>
                <a:cs typeface="Arial"/>
              </a:rPr>
              <a:t>MISI</a:t>
            </a:r>
            <a:endParaRPr sz="1200">
              <a:latin typeface="Arial"/>
              <a:cs typeface="Arial"/>
            </a:endParaRPr>
          </a:p>
          <a:p>
            <a:pPr algn="ctr">
              <a:spcBef>
                <a:spcPts val="27"/>
              </a:spcBef>
            </a:pPr>
            <a:r>
              <a:rPr sz="1200" b="1" spc="-13" dirty="0">
                <a:latin typeface="Arial"/>
                <a:cs typeface="Arial"/>
              </a:rPr>
              <a:t>TUJUAN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1104" y="1883410"/>
            <a:ext cx="168485" cy="30869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3</a:t>
            </a:r>
            <a:endParaRPr sz="186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26721" y="2286283"/>
            <a:ext cx="1299633" cy="1121740"/>
          </a:xfrm>
          <a:prstGeom prst="rect">
            <a:avLst/>
          </a:prstGeom>
        </p:spPr>
        <p:txBody>
          <a:bodyPr vert="horz" wrap="square" lIns="0" tIns="178647" rIns="0" bIns="0" rtlCol="0">
            <a:spAutoFit/>
          </a:bodyPr>
          <a:lstStyle/>
          <a:p>
            <a:pPr marR="22859" algn="ctr">
              <a:spcBef>
                <a:spcPts val="1407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4</a:t>
            </a:r>
            <a:endParaRPr sz="1867">
              <a:latin typeface="Arial"/>
              <a:cs typeface="Arial"/>
            </a:endParaRPr>
          </a:p>
          <a:p>
            <a:pPr marL="16933" marR="6773" indent="8466" algn="ctr">
              <a:lnSpc>
                <a:spcPts val="1400"/>
              </a:lnSpc>
              <a:spcBef>
                <a:spcPts val="867"/>
              </a:spcBef>
            </a:pPr>
            <a:r>
              <a:rPr sz="1200" spc="-13" dirty="0">
                <a:latin typeface="Arial MT"/>
                <a:cs typeface="Arial MT"/>
              </a:rPr>
              <a:t>Menyusun </a:t>
            </a:r>
            <a:r>
              <a:rPr sz="1200" b="1" spc="-13" dirty="0">
                <a:latin typeface="Arial"/>
                <a:cs typeface="Arial"/>
              </a:rPr>
              <a:t>RENCANA PEMBELAJARAN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1034" y="1845310"/>
            <a:ext cx="1485900" cy="1188360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90591" algn="ctr">
              <a:lnSpc>
                <a:spcPts val="2080"/>
              </a:lnSpc>
              <a:spcBef>
                <a:spcPts val="167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5</a:t>
            </a:r>
            <a:endParaRPr sz="1867">
              <a:latin typeface="Arial"/>
              <a:cs typeface="Arial"/>
            </a:endParaRPr>
          </a:p>
          <a:p>
            <a:pPr marL="847" algn="ctr">
              <a:lnSpc>
                <a:spcPts val="1259"/>
              </a:lnSpc>
            </a:pPr>
            <a:r>
              <a:rPr sz="1200" spc="-13" dirty="0">
                <a:latin typeface="Arial MT"/>
                <a:cs typeface="Arial MT"/>
              </a:rPr>
              <a:t>Merancang</a:t>
            </a:r>
            <a:endParaRPr sz="1200">
              <a:latin typeface="Arial MT"/>
              <a:cs typeface="Arial MT"/>
            </a:endParaRPr>
          </a:p>
          <a:p>
            <a:pPr marL="80431" marR="60958" algn="ctr">
              <a:lnSpc>
                <a:spcPts val="1400"/>
              </a:lnSpc>
              <a:spcBef>
                <a:spcPts val="60"/>
              </a:spcBef>
            </a:pPr>
            <a:r>
              <a:rPr sz="1200" b="1" spc="-13" dirty="0">
                <a:latin typeface="Arial"/>
                <a:cs typeface="Arial"/>
              </a:rPr>
              <a:t>EVALUASI, PENGEMBANGAN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20"/>
              </a:lnSpc>
              <a:spcBef>
                <a:spcPts val="27"/>
              </a:spcBef>
            </a:pPr>
            <a:r>
              <a:rPr sz="1200" b="1" spc="-13" dirty="0">
                <a:latin typeface="Arial"/>
                <a:cs typeface="Arial"/>
              </a:rPr>
              <a:t>PROFESIONAL,</a:t>
            </a:r>
            <a:r>
              <a:rPr sz="1200" b="1" spc="47" dirty="0">
                <a:latin typeface="Arial"/>
                <a:cs typeface="Arial"/>
              </a:rPr>
              <a:t> </a:t>
            </a:r>
            <a:r>
              <a:rPr sz="1200" b="1" spc="-33" dirty="0"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  <a:p>
            <a:pPr marL="9313" algn="ctr">
              <a:lnSpc>
                <a:spcPts val="1420"/>
              </a:lnSpc>
            </a:pPr>
            <a:r>
              <a:rPr sz="1200" b="1" spc="-13" dirty="0">
                <a:latin typeface="Arial"/>
                <a:cs typeface="Arial"/>
              </a:rPr>
              <a:t>PENDAMPINGAN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57745" y="6081184"/>
            <a:ext cx="7238153" cy="216363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67" dirty="0">
                <a:latin typeface="Arial MT"/>
                <a:cs typeface="Arial MT"/>
              </a:rPr>
              <a:t>Catatan:</a:t>
            </a:r>
            <a:r>
              <a:rPr sz="1267" spc="24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untuk</a:t>
            </a:r>
            <a:r>
              <a:rPr sz="1267" spc="2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SMK,</a:t>
            </a:r>
            <a:r>
              <a:rPr sz="1267" spc="11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langkah</a:t>
            </a:r>
            <a:r>
              <a:rPr sz="1267" spc="16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nomor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2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adalah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‘Merumuskan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Visi,</a:t>
            </a:r>
            <a:r>
              <a:rPr sz="1267" spc="10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Misi,</a:t>
            </a:r>
            <a:r>
              <a:rPr sz="1267" spc="11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Tujuan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Program</a:t>
            </a:r>
            <a:r>
              <a:rPr sz="1267" spc="207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Keahlian’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50" y="3282950"/>
            <a:ext cx="2146300" cy="3009927"/>
          </a:xfrm>
          <a:prstGeom prst="rect">
            <a:avLst/>
          </a:prstGeom>
          <a:solidFill>
            <a:srgbClr val="FFF1CC"/>
          </a:solidFill>
          <a:ln w="9525">
            <a:solidFill>
              <a:srgbClr val="44536A"/>
            </a:solidFill>
          </a:ln>
        </p:spPr>
        <p:txBody>
          <a:bodyPr vert="horz" wrap="square" lIns="0" tIns="167640" rIns="0" bIns="0" rtlCol="0">
            <a:spAutoFit/>
          </a:bodyPr>
          <a:lstStyle/>
          <a:p>
            <a:pPr marL="110064" marR="134617">
              <a:lnSpc>
                <a:spcPct val="114999"/>
              </a:lnSpc>
              <a:spcBef>
                <a:spcPts val="1320"/>
              </a:spcBef>
            </a:pPr>
            <a:r>
              <a:rPr sz="1467" dirty="0">
                <a:latin typeface="Calibri"/>
                <a:cs typeface="Calibri"/>
              </a:rPr>
              <a:t>Kurikulum</a:t>
            </a:r>
            <a:r>
              <a:rPr sz="1467" spc="-73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Satuan </a:t>
            </a:r>
            <a:r>
              <a:rPr sz="1467" dirty="0">
                <a:latin typeface="Calibri"/>
                <a:cs typeface="Calibri"/>
              </a:rPr>
              <a:t>Pendidikan</a:t>
            </a:r>
            <a:r>
              <a:rPr sz="1467" spc="-67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ditetapkan </a:t>
            </a:r>
            <a:r>
              <a:rPr sz="1467" dirty="0">
                <a:latin typeface="Calibri"/>
                <a:cs typeface="Calibri"/>
              </a:rPr>
              <a:t>oleh</a:t>
            </a:r>
            <a:r>
              <a:rPr sz="1467" spc="-47" dirty="0">
                <a:latin typeface="Calibri"/>
                <a:cs typeface="Calibri"/>
              </a:rPr>
              <a:t> </a:t>
            </a:r>
            <a:r>
              <a:rPr sz="1467" dirty="0">
                <a:latin typeface="Calibri"/>
                <a:cs typeface="Calibri"/>
              </a:rPr>
              <a:t>kepala</a:t>
            </a:r>
            <a:r>
              <a:rPr sz="1467" spc="20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Satuan </a:t>
            </a:r>
            <a:r>
              <a:rPr sz="1467" dirty="0">
                <a:latin typeface="Calibri"/>
                <a:cs typeface="Calibri"/>
              </a:rPr>
              <a:t>Pendidikan.</a:t>
            </a:r>
            <a:r>
              <a:rPr sz="1467" spc="-40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Pengawas </a:t>
            </a:r>
            <a:r>
              <a:rPr sz="1467" dirty="0">
                <a:latin typeface="Calibri"/>
                <a:cs typeface="Calibri"/>
              </a:rPr>
              <a:t>sekolah</a:t>
            </a:r>
            <a:r>
              <a:rPr sz="1467" spc="-27" dirty="0">
                <a:latin typeface="Calibri"/>
                <a:cs typeface="Calibri"/>
              </a:rPr>
              <a:t> </a:t>
            </a:r>
            <a:r>
              <a:rPr sz="1467" dirty="0">
                <a:latin typeface="Calibri"/>
                <a:cs typeface="Calibri"/>
              </a:rPr>
              <a:t>atau</a:t>
            </a:r>
            <a:r>
              <a:rPr sz="1467" spc="-13" dirty="0">
                <a:latin typeface="Calibri"/>
                <a:cs typeface="Calibri"/>
              </a:rPr>
              <a:t> </a:t>
            </a:r>
            <a:r>
              <a:rPr sz="1467" dirty="0">
                <a:latin typeface="Calibri"/>
                <a:cs typeface="Calibri"/>
              </a:rPr>
              <a:t>penilik</a:t>
            </a:r>
            <a:r>
              <a:rPr sz="1467" spc="-27" dirty="0">
                <a:latin typeface="Calibri"/>
                <a:cs typeface="Calibri"/>
              </a:rPr>
              <a:t> </a:t>
            </a:r>
            <a:r>
              <a:rPr sz="1467" spc="-33" dirty="0">
                <a:latin typeface="Calibri"/>
                <a:cs typeface="Calibri"/>
              </a:rPr>
              <a:t>dan </a:t>
            </a:r>
            <a:r>
              <a:rPr sz="1467" dirty="0">
                <a:latin typeface="Calibri"/>
                <a:cs typeface="Calibri"/>
              </a:rPr>
              <a:t>dinas</a:t>
            </a:r>
            <a:r>
              <a:rPr sz="1467" spc="7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pendidikan memastikan</a:t>
            </a:r>
            <a:r>
              <a:rPr sz="1467" spc="40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satuan pendidikan</a:t>
            </a:r>
            <a:r>
              <a:rPr sz="1467" spc="13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melibatkan </a:t>
            </a:r>
            <a:r>
              <a:rPr sz="1467" dirty="0">
                <a:latin typeface="Calibri"/>
                <a:cs typeface="Calibri"/>
              </a:rPr>
              <a:t>warga</a:t>
            </a:r>
            <a:r>
              <a:rPr sz="1467" spc="-53" dirty="0">
                <a:latin typeface="Calibri"/>
                <a:cs typeface="Calibri"/>
              </a:rPr>
              <a:t> </a:t>
            </a:r>
            <a:r>
              <a:rPr sz="1467" dirty="0">
                <a:latin typeface="Calibri"/>
                <a:cs typeface="Calibri"/>
              </a:rPr>
              <a:t>satuan</a:t>
            </a:r>
            <a:r>
              <a:rPr sz="1467" spc="-20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pendidikan berdasarkan</a:t>
            </a:r>
            <a:r>
              <a:rPr sz="1467" dirty="0">
                <a:latin typeface="Calibri"/>
                <a:cs typeface="Calibri"/>
              </a:rPr>
              <a:t> potensi</a:t>
            </a:r>
            <a:r>
              <a:rPr sz="1467" spc="60" dirty="0">
                <a:latin typeface="Calibri"/>
                <a:cs typeface="Calibri"/>
              </a:rPr>
              <a:t> </a:t>
            </a:r>
            <a:r>
              <a:rPr sz="1467" spc="-33" dirty="0">
                <a:latin typeface="Calibri"/>
                <a:cs typeface="Calibri"/>
              </a:rPr>
              <a:t>dan </a:t>
            </a:r>
            <a:r>
              <a:rPr sz="1467" spc="-13" dirty="0">
                <a:latin typeface="Calibri"/>
                <a:cs typeface="Calibri"/>
              </a:rPr>
              <a:t>data.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8368F5-345B-4E89-8DFB-BAAACC9C915D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21" name="object 60">
              <a:extLst>
                <a:ext uri="{FF2B5EF4-FFF2-40B4-BE49-F238E27FC236}">
                  <a16:creationId xmlns:a16="http://schemas.microsoft.com/office/drawing/2014/main" id="{F3AE7474-7C4B-40C0-B20E-B5F289565E6C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84433433-9E6E-4051-B45E-3A8B2C736473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3" name="object 26">
              <a:extLst>
                <a:ext uri="{FF2B5EF4-FFF2-40B4-BE49-F238E27FC236}">
                  <a16:creationId xmlns:a16="http://schemas.microsoft.com/office/drawing/2014/main" id="{EDD8D8D7-E99C-411F-A0DC-ED6B518C12B4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4882F4-2005-4EA4-8A8D-C5716C267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606" y="3347211"/>
            <a:ext cx="9038167" cy="2068281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405543" indent="-388610">
              <a:spcBef>
                <a:spcPts val="167"/>
              </a:spcBef>
              <a:buFont typeface="Arial MT"/>
              <a:buChar char="●"/>
              <a:tabLst>
                <a:tab pos="405543" algn="l"/>
              </a:tabLst>
            </a:pPr>
            <a:r>
              <a:rPr sz="1267" dirty="0">
                <a:latin typeface="Arial MT"/>
                <a:cs typeface="Arial MT"/>
              </a:rPr>
              <a:t>Peninjauan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dapat</a:t>
            </a:r>
            <a:r>
              <a:rPr sz="1267" spc="339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dilaksanakan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secara</a:t>
            </a:r>
            <a:r>
              <a:rPr sz="1267" spc="24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berkala</a:t>
            </a:r>
            <a:r>
              <a:rPr sz="1267" spc="24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menyesuaikan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dengan</a:t>
            </a:r>
            <a:r>
              <a:rPr sz="1267" spc="24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kebutuhan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satuan</a:t>
            </a:r>
            <a:r>
              <a:rPr sz="1267" spc="247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pendidikan.</a:t>
            </a:r>
            <a:endParaRPr sz="1267">
              <a:latin typeface="Arial MT"/>
              <a:cs typeface="Arial MT"/>
            </a:endParaRPr>
          </a:p>
          <a:p>
            <a:pPr marL="405543" indent="-388610">
              <a:spcBef>
                <a:spcPts val="80"/>
              </a:spcBef>
              <a:buChar char="●"/>
              <a:tabLst>
                <a:tab pos="405543" algn="l"/>
              </a:tabLst>
            </a:pPr>
            <a:r>
              <a:rPr sz="1267" dirty="0">
                <a:latin typeface="Arial MT"/>
                <a:cs typeface="Arial MT"/>
              </a:rPr>
              <a:t>Revisi</a:t>
            </a:r>
            <a:r>
              <a:rPr sz="1267" spc="272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dilakukan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berdasarkan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hasil</a:t>
            </a:r>
            <a:r>
              <a:rPr sz="1267" spc="28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evaluasi</a:t>
            </a:r>
            <a:r>
              <a:rPr sz="1267" spc="12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dan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disesuaikan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dengan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kondisi</a:t>
            </a:r>
            <a:r>
              <a:rPr sz="1267" spc="1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aktual</a:t>
            </a:r>
            <a:r>
              <a:rPr sz="1267" spc="1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satuan</a:t>
            </a:r>
            <a:r>
              <a:rPr sz="1267" spc="227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pendidikan.</a:t>
            </a:r>
            <a:endParaRPr sz="1267">
              <a:latin typeface="Arial MT"/>
              <a:cs typeface="Arial MT"/>
            </a:endParaRPr>
          </a:p>
          <a:p>
            <a:pPr marL="406390" marR="23706" indent="-389457">
              <a:lnSpc>
                <a:spcPts val="1600"/>
              </a:lnSpc>
              <a:spcBef>
                <a:spcPts val="67"/>
              </a:spcBef>
              <a:buChar char="●"/>
              <a:tabLst>
                <a:tab pos="406390" algn="l"/>
              </a:tabLst>
            </a:pPr>
            <a:r>
              <a:rPr sz="1267" dirty="0">
                <a:latin typeface="Arial MT"/>
                <a:cs typeface="Arial MT"/>
              </a:rPr>
              <a:t>Bagi</a:t>
            </a:r>
            <a:r>
              <a:rPr sz="1267" spc="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yang</a:t>
            </a:r>
            <a:r>
              <a:rPr sz="1267" spc="1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sudah</a:t>
            </a:r>
            <a:r>
              <a:rPr sz="1267" spc="1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memiliki</a:t>
            </a:r>
            <a:r>
              <a:rPr sz="1267" spc="1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KSP,</a:t>
            </a:r>
            <a:r>
              <a:rPr sz="1267" spc="1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proses</a:t>
            </a:r>
            <a:r>
              <a:rPr sz="1267" spc="3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peninjauan</a:t>
            </a:r>
            <a:r>
              <a:rPr sz="1267" spc="1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dimulai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dari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proses</a:t>
            </a:r>
            <a:r>
              <a:rPr sz="1267" spc="16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evaluasi</a:t>
            </a:r>
            <a:r>
              <a:rPr sz="1267" spc="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yang</a:t>
            </a:r>
            <a:r>
              <a:rPr sz="1267" spc="1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dapat</a:t>
            </a:r>
            <a:r>
              <a:rPr sz="1267" spc="1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dibagi</a:t>
            </a:r>
            <a:r>
              <a:rPr sz="1267" spc="1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menjadi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evaluasi </a:t>
            </a:r>
            <a:r>
              <a:rPr sz="1267" dirty="0">
                <a:latin typeface="Arial MT"/>
                <a:cs typeface="Arial MT"/>
              </a:rPr>
              <a:t>lingkup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kelas</a:t>
            </a:r>
            <a:r>
              <a:rPr sz="1267" spc="11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dan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satuan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pendidikan</a:t>
            </a:r>
            <a:endParaRPr sz="1267">
              <a:latin typeface="Arial MT"/>
              <a:cs typeface="Arial MT"/>
            </a:endParaRPr>
          </a:p>
          <a:p>
            <a:pPr marL="406390" marR="6773" indent="-389457">
              <a:lnSpc>
                <a:spcPts val="1600"/>
              </a:lnSpc>
              <a:spcBef>
                <a:spcPts val="7"/>
              </a:spcBef>
              <a:buChar char="●"/>
              <a:tabLst>
                <a:tab pos="406390" algn="l"/>
              </a:tabLst>
            </a:pPr>
            <a:r>
              <a:rPr sz="1267" dirty="0">
                <a:latin typeface="Arial MT"/>
                <a:cs typeface="Arial MT"/>
              </a:rPr>
              <a:t>Evaluasi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lingkup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kelas</a:t>
            </a:r>
            <a:r>
              <a:rPr sz="1267" spc="152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(langkah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spc="-27" dirty="0">
                <a:latin typeface="Arial MT"/>
                <a:cs typeface="Arial MT"/>
              </a:rPr>
              <a:t>3-</a:t>
            </a:r>
            <a:r>
              <a:rPr sz="1267" dirty="0">
                <a:latin typeface="Arial MT"/>
                <a:cs typeface="Arial MT"/>
              </a:rPr>
              <a:t>5)</a:t>
            </a:r>
            <a:r>
              <a:rPr sz="1267" spc="31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dilakukannya</a:t>
            </a:r>
            <a:r>
              <a:rPr sz="1267" spc="18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per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semester/tahunan</a:t>
            </a:r>
            <a:r>
              <a:rPr sz="1267" spc="18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sesuai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dengan</a:t>
            </a:r>
            <a:r>
              <a:rPr sz="1267" spc="18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kebutuhan.</a:t>
            </a:r>
            <a:r>
              <a:rPr sz="1267" spc="272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Evaluasi</a:t>
            </a:r>
            <a:r>
              <a:rPr sz="1267" spc="667" dirty="0">
                <a:latin typeface="Arial MT"/>
                <a:cs typeface="Arial MT"/>
              </a:rPr>
              <a:t>  </a:t>
            </a:r>
            <a:r>
              <a:rPr sz="1267" spc="13" dirty="0">
                <a:latin typeface="Arial MT"/>
                <a:cs typeface="Arial MT"/>
              </a:rPr>
              <a:t>jangka</a:t>
            </a:r>
            <a:r>
              <a:rPr sz="1267" spc="100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pendek</a:t>
            </a:r>
            <a:r>
              <a:rPr sz="1267" spc="193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dapat</a:t>
            </a:r>
            <a:r>
              <a:rPr sz="1267" spc="60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menggunakan</a:t>
            </a:r>
            <a:r>
              <a:rPr sz="1267" spc="100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data</a:t>
            </a:r>
            <a:r>
              <a:rPr sz="1267" spc="10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seperti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observasi,</a:t>
            </a:r>
            <a:r>
              <a:rPr sz="1267" spc="53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diskusi</a:t>
            </a:r>
            <a:r>
              <a:rPr sz="1267" spc="2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dengan</a:t>
            </a:r>
            <a:r>
              <a:rPr sz="1267" spc="10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warga</a:t>
            </a:r>
            <a:r>
              <a:rPr sz="1267" spc="100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sekolah</a:t>
            </a:r>
            <a:r>
              <a:rPr sz="1267" spc="10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(seperti</a:t>
            </a:r>
            <a:r>
              <a:rPr sz="1267" spc="147" dirty="0">
                <a:latin typeface="Arial MT"/>
                <a:cs typeface="Arial MT"/>
              </a:rPr>
              <a:t> </a:t>
            </a:r>
            <a:r>
              <a:rPr sz="1267" spc="13" dirty="0">
                <a:latin typeface="Arial MT"/>
                <a:cs typeface="Arial MT"/>
              </a:rPr>
              <a:t>pendidik,</a:t>
            </a:r>
            <a:r>
              <a:rPr sz="1267" spc="173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kepala </a:t>
            </a:r>
            <a:r>
              <a:rPr sz="1267" dirty="0">
                <a:latin typeface="Arial MT"/>
                <a:cs typeface="Arial MT"/>
              </a:rPr>
              <a:t>satuan</a:t>
            </a:r>
            <a:r>
              <a:rPr sz="1267" spc="1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pendidikan,</a:t>
            </a:r>
            <a:r>
              <a:rPr sz="1267" spc="29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murid),</a:t>
            </a:r>
            <a:r>
              <a:rPr sz="1267" spc="1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dan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rapor</a:t>
            </a:r>
            <a:r>
              <a:rPr sz="1267" spc="18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pendidikan.</a:t>
            </a:r>
            <a:r>
              <a:rPr sz="1267" spc="28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Hasil</a:t>
            </a:r>
            <a:r>
              <a:rPr sz="1267" spc="24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evaluasi</a:t>
            </a:r>
            <a:r>
              <a:rPr sz="1267" spc="1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ini</a:t>
            </a:r>
            <a:r>
              <a:rPr sz="1267" spc="10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dapat</a:t>
            </a:r>
            <a:r>
              <a:rPr sz="1267" spc="14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membantu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kepala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satuan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pendidikan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spc="-33" dirty="0">
                <a:latin typeface="Arial MT"/>
                <a:cs typeface="Arial MT"/>
              </a:rPr>
              <a:t>dan </a:t>
            </a:r>
            <a:r>
              <a:rPr sz="1267" dirty="0">
                <a:latin typeface="Arial MT"/>
                <a:cs typeface="Arial MT"/>
              </a:rPr>
              <a:t>pendidik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untuk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memperbaiki</a:t>
            </a:r>
            <a:r>
              <a:rPr sz="1267" spc="22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pengorganisasian</a:t>
            </a:r>
            <a:r>
              <a:rPr sz="1267" spc="3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pembelajaran</a:t>
            </a:r>
            <a:r>
              <a:rPr sz="1267" spc="2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dan</a:t>
            </a:r>
            <a:r>
              <a:rPr sz="1267" spc="272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rencana</a:t>
            </a:r>
            <a:r>
              <a:rPr sz="1267" spc="2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pembelajaran</a:t>
            </a:r>
            <a:r>
              <a:rPr sz="1267" spc="2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sehingga</a:t>
            </a:r>
            <a:r>
              <a:rPr sz="1267" spc="267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kualitas </a:t>
            </a:r>
            <a:r>
              <a:rPr sz="1267" dirty="0">
                <a:latin typeface="Arial MT"/>
                <a:cs typeface="Arial MT"/>
              </a:rPr>
              <a:t>pembelajaran</a:t>
            </a:r>
            <a:r>
              <a:rPr sz="1267" spc="23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bisa</a:t>
            </a:r>
            <a:r>
              <a:rPr sz="1267" spc="240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meningkat.</a:t>
            </a:r>
            <a:endParaRPr sz="1267">
              <a:latin typeface="Arial MT"/>
              <a:cs typeface="Arial MT"/>
            </a:endParaRPr>
          </a:p>
          <a:p>
            <a:pPr marL="405543" indent="-388610">
              <a:spcBef>
                <a:spcPts val="33"/>
              </a:spcBef>
              <a:buChar char="●"/>
              <a:tabLst>
                <a:tab pos="405543" algn="l"/>
              </a:tabLst>
            </a:pPr>
            <a:r>
              <a:rPr sz="1267" dirty="0">
                <a:latin typeface="Arial MT"/>
                <a:cs typeface="Arial MT"/>
              </a:rPr>
              <a:t>Evaluasi</a:t>
            </a:r>
            <a:r>
              <a:rPr sz="1267" spc="20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lingkup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satuan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pendidikan</a:t>
            </a:r>
            <a:r>
              <a:rPr sz="1267" spc="16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(langkah</a:t>
            </a:r>
            <a:r>
              <a:rPr sz="1267" spc="160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1-</a:t>
            </a:r>
            <a:r>
              <a:rPr sz="1267" dirty="0">
                <a:latin typeface="Arial MT"/>
                <a:cs typeface="Arial MT"/>
              </a:rPr>
              <a:t>5)</a:t>
            </a:r>
            <a:r>
              <a:rPr sz="1267" spc="28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bisa</a:t>
            </a:r>
            <a:r>
              <a:rPr sz="1267" spc="16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dilakukan</a:t>
            </a:r>
            <a:r>
              <a:rPr sz="1267" spc="152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setiap</a:t>
            </a:r>
            <a:r>
              <a:rPr sz="1267" spc="152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4-5</a:t>
            </a:r>
            <a:r>
              <a:rPr sz="1267" spc="160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tahun</a:t>
            </a:r>
            <a:endParaRPr sz="1267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79700" y="1663700"/>
            <a:ext cx="7620000" cy="1676400"/>
            <a:chOff x="2009775" y="1247775"/>
            <a:chExt cx="5715000" cy="1257300"/>
          </a:xfrm>
        </p:grpSpPr>
        <p:sp>
          <p:nvSpPr>
            <p:cNvPr id="4" name="object 4"/>
            <p:cNvSpPr/>
            <p:nvPr/>
          </p:nvSpPr>
          <p:spPr>
            <a:xfrm>
              <a:off x="2028825" y="1323974"/>
              <a:ext cx="2447925" cy="1181100"/>
            </a:xfrm>
            <a:custGeom>
              <a:avLst/>
              <a:gdLst/>
              <a:ahLst/>
              <a:cxnLst/>
              <a:rect l="l" t="t" r="r" b="b"/>
              <a:pathLst>
                <a:path w="2447925" h="1181100">
                  <a:moveTo>
                    <a:pt x="1171575" y="509524"/>
                  </a:moveTo>
                  <a:lnTo>
                    <a:pt x="1169416" y="465556"/>
                  </a:lnTo>
                  <a:lnTo>
                    <a:pt x="1163091" y="422630"/>
                  </a:lnTo>
                  <a:lnTo>
                    <a:pt x="1152740" y="380898"/>
                  </a:lnTo>
                  <a:lnTo>
                    <a:pt x="1138580" y="340512"/>
                  </a:lnTo>
                  <a:lnTo>
                    <a:pt x="1120749" y="301612"/>
                  </a:lnTo>
                  <a:lnTo>
                    <a:pt x="1099439" y="264375"/>
                  </a:lnTo>
                  <a:lnTo>
                    <a:pt x="1074826" y="228930"/>
                  </a:lnTo>
                  <a:lnTo>
                    <a:pt x="1047089" y="195453"/>
                  </a:lnTo>
                  <a:lnTo>
                    <a:pt x="1016406" y="164084"/>
                  </a:lnTo>
                  <a:lnTo>
                    <a:pt x="982941" y="134962"/>
                  </a:lnTo>
                  <a:lnTo>
                    <a:pt x="946873" y="108267"/>
                  </a:lnTo>
                  <a:lnTo>
                    <a:pt x="908380" y="84150"/>
                  </a:lnTo>
                  <a:lnTo>
                    <a:pt x="867638" y="62738"/>
                  </a:lnTo>
                  <a:lnTo>
                    <a:pt x="824839" y="44208"/>
                  </a:lnTo>
                  <a:lnTo>
                    <a:pt x="780122" y="28702"/>
                  </a:lnTo>
                  <a:lnTo>
                    <a:pt x="733691" y="16383"/>
                  </a:lnTo>
                  <a:lnTo>
                    <a:pt x="685723" y="7378"/>
                  </a:lnTo>
                  <a:lnTo>
                    <a:pt x="636384" y="1879"/>
                  </a:lnTo>
                  <a:lnTo>
                    <a:pt x="585851" y="0"/>
                  </a:lnTo>
                  <a:lnTo>
                    <a:pt x="535292" y="1879"/>
                  </a:lnTo>
                  <a:lnTo>
                    <a:pt x="485927" y="7378"/>
                  </a:lnTo>
                  <a:lnTo>
                    <a:pt x="437946" y="16383"/>
                  </a:lnTo>
                  <a:lnTo>
                    <a:pt x="391502" y="28702"/>
                  </a:lnTo>
                  <a:lnTo>
                    <a:pt x="346773" y="44208"/>
                  </a:lnTo>
                  <a:lnTo>
                    <a:pt x="303961" y="62738"/>
                  </a:lnTo>
                  <a:lnTo>
                    <a:pt x="263207" y="84150"/>
                  </a:lnTo>
                  <a:lnTo>
                    <a:pt x="224713" y="108267"/>
                  </a:lnTo>
                  <a:lnTo>
                    <a:pt x="188645" y="134962"/>
                  </a:lnTo>
                  <a:lnTo>
                    <a:pt x="155168" y="164084"/>
                  </a:lnTo>
                  <a:lnTo>
                    <a:pt x="124472" y="195453"/>
                  </a:lnTo>
                  <a:lnTo>
                    <a:pt x="96735" y="228930"/>
                  </a:lnTo>
                  <a:lnTo>
                    <a:pt x="72123" y="264375"/>
                  </a:lnTo>
                  <a:lnTo>
                    <a:pt x="50812" y="301612"/>
                  </a:lnTo>
                  <a:lnTo>
                    <a:pt x="32994" y="340512"/>
                  </a:lnTo>
                  <a:lnTo>
                    <a:pt x="18821" y="380898"/>
                  </a:lnTo>
                  <a:lnTo>
                    <a:pt x="8470" y="422630"/>
                  </a:lnTo>
                  <a:lnTo>
                    <a:pt x="2146" y="465556"/>
                  </a:lnTo>
                  <a:lnTo>
                    <a:pt x="0" y="509524"/>
                  </a:lnTo>
                  <a:lnTo>
                    <a:pt x="2146" y="553516"/>
                  </a:lnTo>
                  <a:lnTo>
                    <a:pt x="8470" y="596468"/>
                  </a:lnTo>
                  <a:lnTo>
                    <a:pt x="18821" y="638213"/>
                  </a:lnTo>
                  <a:lnTo>
                    <a:pt x="32994" y="678624"/>
                  </a:lnTo>
                  <a:lnTo>
                    <a:pt x="50812" y="717524"/>
                  </a:lnTo>
                  <a:lnTo>
                    <a:pt x="72123" y="754773"/>
                  </a:lnTo>
                  <a:lnTo>
                    <a:pt x="96735" y="790219"/>
                  </a:lnTo>
                  <a:lnTo>
                    <a:pt x="124472" y="823709"/>
                  </a:lnTo>
                  <a:lnTo>
                    <a:pt x="155168" y="855091"/>
                  </a:lnTo>
                  <a:lnTo>
                    <a:pt x="188645" y="884199"/>
                  </a:lnTo>
                  <a:lnTo>
                    <a:pt x="224713" y="910907"/>
                  </a:lnTo>
                  <a:lnTo>
                    <a:pt x="263207" y="935037"/>
                  </a:lnTo>
                  <a:lnTo>
                    <a:pt x="303961" y="956437"/>
                  </a:lnTo>
                  <a:lnTo>
                    <a:pt x="346773" y="974979"/>
                  </a:lnTo>
                  <a:lnTo>
                    <a:pt x="391502" y="990485"/>
                  </a:lnTo>
                  <a:lnTo>
                    <a:pt x="437946" y="1002804"/>
                  </a:lnTo>
                  <a:lnTo>
                    <a:pt x="485927" y="1011809"/>
                  </a:lnTo>
                  <a:lnTo>
                    <a:pt x="535292" y="1017308"/>
                  </a:lnTo>
                  <a:lnTo>
                    <a:pt x="585851" y="1019175"/>
                  </a:lnTo>
                  <a:lnTo>
                    <a:pt x="636384" y="1017308"/>
                  </a:lnTo>
                  <a:lnTo>
                    <a:pt x="685723" y="1011809"/>
                  </a:lnTo>
                  <a:lnTo>
                    <a:pt x="733691" y="1002804"/>
                  </a:lnTo>
                  <a:lnTo>
                    <a:pt x="780122" y="990485"/>
                  </a:lnTo>
                  <a:lnTo>
                    <a:pt x="824839" y="974979"/>
                  </a:lnTo>
                  <a:lnTo>
                    <a:pt x="867638" y="956437"/>
                  </a:lnTo>
                  <a:lnTo>
                    <a:pt x="908380" y="935037"/>
                  </a:lnTo>
                  <a:lnTo>
                    <a:pt x="946873" y="910907"/>
                  </a:lnTo>
                  <a:lnTo>
                    <a:pt x="982941" y="884199"/>
                  </a:lnTo>
                  <a:lnTo>
                    <a:pt x="1016406" y="855091"/>
                  </a:lnTo>
                  <a:lnTo>
                    <a:pt x="1047089" y="823709"/>
                  </a:lnTo>
                  <a:lnTo>
                    <a:pt x="1074826" y="790219"/>
                  </a:lnTo>
                  <a:lnTo>
                    <a:pt x="1099439" y="754773"/>
                  </a:lnTo>
                  <a:lnTo>
                    <a:pt x="1120749" y="717524"/>
                  </a:lnTo>
                  <a:lnTo>
                    <a:pt x="1138580" y="678624"/>
                  </a:lnTo>
                  <a:lnTo>
                    <a:pt x="1152740" y="638213"/>
                  </a:lnTo>
                  <a:lnTo>
                    <a:pt x="1163091" y="596468"/>
                  </a:lnTo>
                  <a:lnTo>
                    <a:pt x="1169416" y="553516"/>
                  </a:lnTo>
                  <a:lnTo>
                    <a:pt x="1171575" y="509524"/>
                  </a:lnTo>
                  <a:close/>
                </a:path>
                <a:path w="2447925" h="1181100">
                  <a:moveTo>
                    <a:pt x="2447925" y="676275"/>
                  </a:moveTo>
                  <a:lnTo>
                    <a:pt x="2445766" y="632726"/>
                  </a:lnTo>
                  <a:lnTo>
                    <a:pt x="2439441" y="590207"/>
                  </a:lnTo>
                  <a:lnTo>
                    <a:pt x="2429091" y="548855"/>
                  </a:lnTo>
                  <a:lnTo>
                    <a:pt x="2414930" y="508850"/>
                  </a:lnTo>
                  <a:lnTo>
                    <a:pt x="2397099" y="470319"/>
                  </a:lnTo>
                  <a:lnTo>
                    <a:pt x="2375789" y="433412"/>
                  </a:lnTo>
                  <a:lnTo>
                    <a:pt x="2351176" y="398297"/>
                  </a:lnTo>
                  <a:lnTo>
                    <a:pt x="2323439" y="365125"/>
                  </a:lnTo>
                  <a:lnTo>
                    <a:pt x="2292756" y="334048"/>
                  </a:lnTo>
                  <a:lnTo>
                    <a:pt x="2259292" y="305193"/>
                  </a:lnTo>
                  <a:lnTo>
                    <a:pt x="2223224" y="278752"/>
                  </a:lnTo>
                  <a:lnTo>
                    <a:pt x="2184730" y="254838"/>
                  </a:lnTo>
                  <a:lnTo>
                    <a:pt x="2143988" y="233629"/>
                  </a:lnTo>
                  <a:lnTo>
                    <a:pt x="2101189" y="215265"/>
                  </a:lnTo>
                  <a:lnTo>
                    <a:pt x="2056472" y="199898"/>
                  </a:lnTo>
                  <a:lnTo>
                    <a:pt x="2010041" y="187680"/>
                  </a:lnTo>
                  <a:lnTo>
                    <a:pt x="1962073" y="178765"/>
                  </a:lnTo>
                  <a:lnTo>
                    <a:pt x="1912734" y="173304"/>
                  </a:lnTo>
                  <a:lnTo>
                    <a:pt x="1862201" y="171450"/>
                  </a:lnTo>
                  <a:lnTo>
                    <a:pt x="1811642" y="173304"/>
                  </a:lnTo>
                  <a:lnTo>
                    <a:pt x="1762277" y="178765"/>
                  </a:lnTo>
                  <a:lnTo>
                    <a:pt x="1714296" y="187680"/>
                  </a:lnTo>
                  <a:lnTo>
                    <a:pt x="1667852" y="199898"/>
                  </a:lnTo>
                  <a:lnTo>
                    <a:pt x="1623123" y="215265"/>
                  </a:lnTo>
                  <a:lnTo>
                    <a:pt x="1580311" y="233629"/>
                  </a:lnTo>
                  <a:lnTo>
                    <a:pt x="1539557" y="254838"/>
                  </a:lnTo>
                  <a:lnTo>
                    <a:pt x="1501063" y="278752"/>
                  </a:lnTo>
                  <a:lnTo>
                    <a:pt x="1464995" y="305193"/>
                  </a:lnTo>
                  <a:lnTo>
                    <a:pt x="1431518" y="334048"/>
                  </a:lnTo>
                  <a:lnTo>
                    <a:pt x="1400822" y="365125"/>
                  </a:lnTo>
                  <a:lnTo>
                    <a:pt x="1373085" y="398297"/>
                  </a:lnTo>
                  <a:lnTo>
                    <a:pt x="1348473" y="433412"/>
                  </a:lnTo>
                  <a:lnTo>
                    <a:pt x="1327162" y="470319"/>
                  </a:lnTo>
                  <a:lnTo>
                    <a:pt x="1309344" y="508850"/>
                  </a:lnTo>
                  <a:lnTo>
                    <a:pt x="1295171" y="548855"/>
                  </a:lnTo>
                  <a:lnTo>
                    <a:pt x="1284820" y="590207"/>
                  </a:lnTo>
                  <a:lnTo>
                    <a:pt x="1278496" y="632726"/>
                  </a:lnTo>
                  <a:lnTo>
                    <a:pt x="1276350" y="676275"/>
                  </a:lnTo>
                  <a:lnTo>
                    <a:pt x="1278496" y="719836"/>
                  </a:lnTo>
                  <a:lnTo>
                    <a:pt x="1284820" y="762355"/>
                  </a:lnTo>
                  <a:lnTo>
                    <a:pt x="1295171" y="803706"/>
                  </a:lnTo>
                  <a:lnTo>
                    <a:pt x="1309344" y="843711"/>
                  </a:lnTo>
                  <a:lnTo>
                    <a:pt x="1327162" y="882243"/>
                  </a:lnTo>
                  <a:lnTo>
                    <a:pt x="1348473" y="919149"/>
                  </a:lnTo>
                  <a:lnTo>
                    <a:pt x="1373085" y="954265"/>
                  </a:lnTo>
                  <a:lnTo>
                    <a:pt x="1400822" y="987437"/>
                  </a:lnTo>
                  <a:lnTo>
                    <a:pt x="1431518" y="1018514"/>
                  </a:lnTo>
                  <a:lnTo>
                    <a:pt x="1464995" y="1047369"/>
                  </a:lnTo>
                  <a:lnTo>
                    <a:pt x="1501063" y="1073810"/>
                  </a:lnTo>
                  <a:lnTo>
                    <a:pt x="1539557" y="1097724"/>
                  </a:lnTo>
                  <a:lnTo>
                    <a:pt x="1580311" y="1118933"/>
                  </a:lnTo>
                  <a:lnTo>
                    <a:pt x="1623123" y="1137297"/>
                  </a:lnTo>
                  <a:lnTo>
                    <a:pt x="1667852" y="1152664"/>
                  </a:lnTo>
                  <a:lnTo>
                    <a:pt x="1714296" y="1164882"/>
                  </a:lnTo>
                  <a:lnTo>
                    <a:pt x="1762277" y="1173797"/>
                  </a:lnTo>
                  <a:lnTo>
                    <a:pt x="1811642" y="1179258"/>
                  </a:lnTo>
                  <a:lnTo>
                    <a:pt x="1862201" y="1181100"/>
                  </a:lnTo>
                  <a:lnTo>
                    <a:pt x="1912734" y="1179258"/>
                  </a:lnTo>
                  <a:lnTo>
                    <a:pt x="1962073" y="1173797"/>
                  </a:lnTo>
                  <a:lnTo>
                    <a:pt x="2010041" y="1164882"/>
                  </a:lnTo>
                  <a:lnTo>
                    <a:pt x="2056472" y="1152664"/>
                  </a:lnTo>
                  <a:lnTo>
                    <a:pt x="2101189" y="1137297"/>
                  </a:lnTo>
                  <a:lnTo>
                    <a:pt x="2143988" y="1118933"/>
                  </a:lnTo>
                  <a:lnTo>
                    <a:pt x="2184730" y="1097724"/>
                  </a:lnTo>
                  <a:lnTo>
                    <a:pt x="2223224" y="1073810"/>
                  </a:lnTo>
                  <a:lnTo>
                    <a:pt x="2259292" y="1047369"/>
                  </a:lnTo>
                  <a:lnTo>
                    <a:pt x="2292756" y="1018514"/>
                  </a:lnTo>
                  <a:lnTo>
                    <a:pt x="2323439" y="987437"/>
                  </a:lnTo>
                  <a:lnTo>
                    <a:pt x="2351176" y="954265"/>
                  </a:lnTo>
                  <a:lnTo>
                    <a:pt x="2375789" y="919149"/>
                  </a:lnTo>
                  <a:lnTo>
                    <a:pt x="2397099" y="882243"/>
                  </a:lnTo>
                  <a:lnTo>
                    <a:pt x="2414930" y="843711"/>
                  </a:lnTo>
                  <a:lnTo>
                    <a:pt x="2429091" y="803706"/>
                  </a:lnTo>
                  <a:lnTo>
                    <a:pt x="2439441" y="762355"/>
                  </a:lnTo>
                  <a:lnTo>
                    <a:pt x="2445766" y="719836"/>
                  </a:lnTo>
                  <a:lnTo>
                    <a:pt x="2447925" y="676275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028825" y="1266825"/>
              <a:ext cx="5676900" cy="304800"/>
            </a:xfrm>
            <a:custGeom>
              <a:avLst/>
              <a:gdLst/>
              <a:ahLst/>
              <a:cxnLst/>
              <a:rect l="l" t="t" r="r" b="b"/>
              <a:pathLst>
                <a:path w="5676900" h="304800">
                  <a:moveTo>
                    <a:pt x="5676900" y="304800"/>
                  </a:moveTo>
                  <a:lnTo>
                    <a:pt x="5675988" y="223793"/>
                  </a:lnTo>
                  <a:lnTo>
                    <a:pt x="5673419" y="150988"/>
                  </a:lnTo>
                  <a:lnTo>
                    <a:pt x="5669438" y="89296"/>
                  </a:lnTo>
                  <a:lnTo>
                    <a:pt x="5664294" y="41627"/>
                  </a:lnTo>
                  <a:lnTo>
                    <a:pt x="5651500" y="0"/>
                  </a:lnTo>
                  <a:lnTo>
                    <a:pt x="25400" y="0"/>
                  </a:lnTo>
                  <a:lnTo>
                    <a:pt x="12605" y="41627"/>
                  </a:lnTo>
                  <a:lnTo>
                    <a:pt x="7461" y="89296"/>
                  </a:lnTo>
                  <a:lnTo>
                    <a:pt x="3480" y="150988"/>
                  </a:lnTo>
                  <a:lnTo>
                    <a:pt x="911" y="223793"/>
                  </a:lnTo>
                  <a:lnTo>
                    <a:pt x="0" y="304800"/>
                  </a:lnTo>
                </a:path>
              </a:pathLst>
            </a:custGeom>
            <a:ln w="381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4695825" y="1371600"/>
              <a:ext cx="1171575" cy="1009650"/>
            </a:xfrm>
            <a:custGeom>
              <a:avLst/>
              <a:gdLst/>
              <a:ahLst/>
              <a:cxnLst/>
              <a:rect l="l" t="t" r="r" b="b"/>
              <a:pathLst>
                <a:path w="1171575" h="1009650">
                  <a:moveTo>
                    <a:pt x="585851" y="0"/>
                  </a:moveTo>
                  <a:lnTo>
                    <a:pt x="535295" y="1853"/>
                  </a:lnTo>
                  <a:lnTo>
                    <a:pt x="485936" y="7312"/>
                  </a:lnTo>
                  <a:lnTo>
                    <a:pt x="437947" y="16225"/>
                  </a:lnTo>
                  <a:lnTo>
                    <a:pt x="391505" y="28440"/>
                  </a:lnTo>
                  <a:lnTo>
                    <a:pt x="346785" y="43806"/>
                  </a:lnTo>
                  <a:lnTo>
                    <a:pt x="303964" y="62170"/>
                  </a:lnTo>
                  <a:lnTo>
                    <a:pt x="263217" y="83383"/>
                  </a:lnTo>
                  <a:lnTo>
                    <a:pt x="224720" y="107291"/>
                  </a:lnTo>
                  <a:lnTo>
                    <a:pt x="188648" y="133742"/>
                  </a:lnTo>
                  <a:lnTo>
                    <a:pt x="155177" y="162587"/>
                  </a:lnTo>
                  <a:lnTo>
                    <a:pt x="124484" y="193672"/>
                  </a:lnTo>
                  <a:lnTo>
                    <a:pt x="96743" y="226846"/>
                  </a:lnTo>
                  <a:lnTo>
                    <a:pt x="72131" y="261958"/>
                  </a:lnTo>
                  <a:lnTo>
                    <a:pt x="50823" y="298856"/>
                  </a:lnTo>
                  <a:lnTo>
                    <a:pt x="32995" y="337388"/>
                  </a:lnTo>
                  <a:lnTo>
                    <a:pt x="18823" y="377402"/>
                  </a:lnTo>
                  <a:lnTo>
                    <a:pt x="8483" y="418748"/>
                  </a:lnTo>
                  <a:lnTo>
                    <a:pt x="2150" y="461272"/>
                  </a:lnTo>
                  <a:lnTo>
                    <a:pt x="0" y="504825"/>
                  </a:lnTo>
                  <a:lnTo>
                    <a:pt x="2150" y="548377"/>
                  </a:lnTo>
                  <a:lnTo>
                    <a:pt x="8483" y="590901"/>
                  </a:lnTo>
                  <a:lnTo>
                    <a:pt x="18823" y="632247"/>
                  </a:lnTo>
                  <a:lnTo>
                    <a:pt x="32995" y="672261"/>
                  </a:lnTo>
                  <a:lnTo>
                    <a:pt x="50823" y="710793"/>
                  </a:lnTo>
                  <a:lnTo>
                    <a:pt x="72131" y="747691"/>
                  </a:lnTo>
                  <a:lnTo>
                    <a:pt x="96743" y="782803"/>
                  </a:lnTo>
                  <a:lnTo>
                    <a:pt x="124484" y="815977"/>
                  </a:lnTo>
                  <a:lnTo>
                    <a:pt x="155177" y="847062"/>
                  </a:lnTo>
                  <a:lnTo>
                    <a:pt x="188648" y="875907"/>
                  </a:lnTo>
                  <a:lnTo>
                    <a:pt x="224720" y="902358"/>
                  </a:lnTo>
                  <a:lnTo>
                    <a:pt x="263217" y="926266"/>
                  </a:lnTo>
                  <a:lnTo>
                    <a:pt x="303964" y="947479"/>
                  </a:lnTo>
                  <a:lnTo>
                    <a:pt x="346785" y="965843"/>
                  </a:lnTo>
                  <a:lnTo>
                    <a:pt x="391505" y="981209"/>
                  </a:lnTo>
                  <a:lnTo>
                    <a:pt x="437947" y="993424"/>
                  </a:lnTo>
                  <a:lnTo>
                    <a:pt x="485936" y="1002337"/>
                  </a:lnTo>
                  <a:lnTo>
                    <a:pt x="535295" y="1007796"/>
                  </a:lnTo>
                  <a:lnTo>
                    <a:pt x="585851" y="1009650"/>
                  </a:lnTo>
                  <a:lnTo>
                    <a:pt x="636387" y="1007796"/>
                  </a:lnTo>
                  <a:lnTo>
                    <a:pt x="685729" y="1002337"/>
                  </a:lnTo>
                  <a:lnTo>
                    <a:pt x="733703" y="993424"/>
                  </a:lnTo>
                  <a:lnTo>
                    <a:pt x="780132" y="981209"/>
                  </a:lnTo>
                  <a:lnTo>
                    <a:pt x="824839" y="965843"/>
                  </a:lnTo>
                  <a:lnTo>
                    <a:pt x="867650" y="947479"/>
                  </a:lnTo>
                  <a:lnTo>
                    <a:pt x="908389" y="926266"/>
                  </a:lnTo>
                  <a:lnTo>
                    <a:pt x="946879" y="902358"/>
                  </a:lnTo>
                  <a:lnTo>
                    <a:pt x="982945" y="875907"/>
                  </a:lnTo>
                  <a:lnTo>
                    <a:pt x="1016410" y="847062"/>
                  </a:lnTo>
                  <a:lnTo>
                    <a:pt x="1047100" y="815977"/>
                  </a:lnTo>
                  <a:lnTo>
                    <a:pt x="1074837" y="782803"/>
                  </a:lnTo>
                  <a:lnTo>
                    <a:pt x="1099447" y="747691"/>
                  </a:lnTo>
                  <a:lnTo>
                    <a:pt x="1120753" y="710793"/>
                  </a:lnTo>
                  <a:lnTo>
                    <a:pt x="1138580" y="672261"/>
                  </a:lnTo>
                  <a:lnTo>
                    <a:pt x="1152751" y="632247"/>
                  </a:lnTo>
                  <a:lnTo>
                    <a:pt x="1163091" y="590901"/>
                  </a:lnTo>
                  <a:lnTo>
                    <a:pt x="1169424" y="548377"/>
                  </a:lnTo>
                  <a:lnTo>
                    <a:pt x="1171575" y="504825"/>
                  </a:lnTo>
                  <a:lnTo>
                    <a:pt x="1169424" y="461272"/>
                  </a:lnTo>
                  <a:lnTo>
                    <a:pt x="1163091" y="418748"/>
                  </a:lnTo>
                  <a:lnTo>
                    <a:pt x="1152751" y="377402"/>
                  </a:lnTo>
                  <a:lnTo>
                    <a:pt x="1138580" y="337388"/>
                  </a:lnTo>
                  <a:lnTo>
                    <a:pt x="1120753" y="298856"/>
                  </a:lnTo>
                  <a:lnTo>
                    <a:pt x="1099447" y="261958"/>
                  </a:lnTo>
                  <a:lnTo>
                    <a:pt x="1074837" y="226846"/>
                  </a:lnTo>
                  <a:lnTo>
                    <a:pt x="1047100" y="193672"/>
                  </a:lnTo>
                  <a:lnTo>
                    <a:pt x="1016410" y="162587"/>
                  </a:lnTo>
                  <a:lnTo>
                    <a:pt x="982945" y="133742"/>
                  </a:lnTo>
                  <a:lnTo>
                    <a:pt x="946879" y="107291"/>
                  </a:lnTo>
                  <a:lnTo>
                    <a:pt x="908389" y="83383"/>
                  </a:lnTo>
                  <a:lnTo>
                    <a:pt x="867650" y="62170"/>
                  </a:lnTo>
                  <a:lnTo>
                    <a:pt x="824839" y="43806"/>
                  </a:lnTo>
                  <a:lnTo>
                    <a:pt x="780132" y="28440"/>
                  </a:lnTo>
                  <a:lnTo>
                    <a:pt x="733703" y="16225"/>
                  </a:lnTo>
                  <a:lnTo>
                    <a:pt x="685729" y="7312"/>
                  </a:lnTo>
                  <a:lnTo>
                    <a:pt x="636387" y="1853"/>
                  </a:lnTo>
                  <a:lnTo>
                    <a:pt x="585851" y="0"/>
                  </a:lnTo>
                  <a:close/>
                </a:path>
              </a:pathLst>
            </a:custGeom>
            <a:solidFill>
              <a:srgbClr val="B6D6A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482600"/>
            <a:ext cx="2235200" cy="1697367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113453" rIns="0" bIns="0" rtlCol="0">
            <a:spAutoFit/>
          </a:bodyPr>
          <a:lstStyle/>
          <a:p>
            <a:pPr marL="361518" marR="233674">
              <a:lnSpc>
                <a:spcPct val="104200"/>
              </a:lnSpc>
              <a:spcBef>
                <a:spcPts val="893"/>
              </a:spcBef>
            </a:pPr>
            <a:r>
              <a:rPr sz="1667" b="1" spc="-13" dirty="0">
                <a:solidFill>
                  <a:srgbClr val="0A5293"/>
                </a:solidFill>
                <a:latin typeface="Arial"/>
                <a:cs typeface="Arial"/>
              </a:rPr>
              <a:t>Proses </a:t>
            </a:r>
            <a:r>
              <a:rPr sz="1667" b="1" dirty="0">
                <a:solidFill>
                  <a:srgbClr val="0A5293"/>
                </a:solidFill>
                <a:latin typeface="Arial"/>
                <a:cs typeface="Arial"/>
              </a:rPr>
              <a:t>Peninjauan</a:t>
            </a:r>
            <a:r>
              <a:rPr sz="1667" b="1" spc="320" dirty="0">
                <a:solidFill>
                  <a:srgbClr val="0A5293"/>
                </a:solidFill>
                <a:latin typeface="Arial"/>
                <a:cs typeface="Arial"/>
              </a:rPr>
              <a:t> </a:t>
            </a:r>
            <a:r>
              <a:rPr sz="1667" b="1" spc="-33" dirty="0">
                <a:solidFill>
                  <a:srgbClr val="0A5293"/>
                </a:solidFill>
                <a:latin typeface="Arial"/>
                <a:cs typeface="Arial"/>
              </a:rPr>
              <a:t>dan </a:t>
            </a:r>
            <a:r>
              <a:rPr sz="1667" b="1" spc="-13" dirty="0">
                <a:solidFill>
                  <a:srgbClr val="0A5293"/>
                </a:solidFill>
                <a:latin typeface="Arial"/>
                <a:cs typeface="Arial"/>
              </a:rPr>
              <a:t>Revisi Kurikulum Satuan Pendidikan</a:t>
            </a:r>
            <a:endParaRPr sz="166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6802" y="2296583"/>
            <a:ext cx="1435100" cy="93284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 marR="6773" indent="-5080" algn="ctr">
              <a:lnSpc>
                <a:spcPct val="99100"/>
              </a:lnSpc>
              <a:spcBef>
                <a:spcPts val="147"/>
              </a:spcBef>
            </a:pPr>
            <a:r>
              <a:rPr sz="1200" dirty="0">
                <a:latin typeface="Arial MT"/>
                <a:cs typeface="Arial MT"/>
              </a:rPr>
              <a:t>Meninjau</a:t>
            </a:r>
            <a:r>
              <a:rPr sz="1200" spc="-53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dan/atau merevisi </a:t>
            </a:r>
            <a:r>
              <a:rPr sz="1200" b="1" spc="-13" dirty="0">
                <a:latin typeface="Arial"/>
                <a:cs typeface="Arial"/>
              </a:rPr>
              <a:t>PENGORGANISASI </a:t>
            </a:r>
            <a:r>
              <a:rPr sz="1200" b="1" spc="-33" dirty="0">
                <a:latin typeface="Arial"/>
                <a:cs typeface="Arial"/>
              </a:rPr>
              <a:t>AN </a:t>
            </a:r>
            <a:r>
              <a:rPr sz="1200" b="1" spc="-13" dirty="0">
                <a:latin typeface="Arial"/>
                <a:cs typeface="Arial"/>
              </a:rPr>
              <a:t>PEMBELAJARAN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87361" y="1790699"/>
            <a:ext cx="3380740" cy="1603587"/>
          </a:xfrm>
          <a:custGeom>
            <a:avLst/>
            <a:gdLst/>
            <a:ahLst/>
            <a:cxnLst/>
            <a:rect l="l" t="t" r="r" b="b"/>
            <a:pathLst>
              <a:path w="2535554" h="1202689">
                <a:moveTo>
                  <a:pt x="1169035" y="690880"/>
                </a:moveTo>
                <a:lnTo>
                  <a:pt x="1166888" y="646734"/>
                </a:lnTo>
                <a:lnTo>
                  <a:pt x="1160564" y="603631"/>
                </a:lnTo>
                <a:lnTo>
                  <a:pt x="1150251" y="561721"/>
                </a:lnTo>
                <a:lnTo>
                  <a:pt x="1136116" y="521157"/>
                </a:lnTo>
                <a:lnTo>
                  <a:pt x="1118323" y="482092"/>
                </a:lnTo>
                <a:lnTo>
                  <a:pt x="1097076" y="444677"/>
                </a:lnTo>
                <a:lnTo>
                  <a:pt x="1072515" y="409079"/>
                </a:lnTo>
                <a:lnTo>
                  <a:pt x="1044841" y="375450"/>
                </a:lnTo>
                <a:lnTo>
                  <a:pt x="1014222" y="343928"/>
                </a:lnTo>
                <a:lnTo>
                  <a:pt x="980833" y="314680"/>
                </a:lnTo>
                <a:lnTo>
                  <a:pt x="944854" y="287870"/>
                </a:lnTo>
                <a:lnTo>
                  <a:pt x="906437" y="263626"/>
                </a:lnTo>
                <a:lnTo>
                  <a:pt x="865797" y="242112"/>
                </a:lnTo>
                <a:lnTo>
                  <a:pt x="823074" y="223494"/>
                </a:lnTo>
                <a:lnTo>
                  <a:pt x="778459" y="207911"/>
                </a:lnTo>
                <a:lnTo>
                  <a:pt x="732129" y="195529"/>
                </a:lnTo>
                <a:lnTo>
                  <a:pt x="684250" y="186486"/>
                </a:lnTo>
                <a:lnTo>
                  <a:pt x="635012" y="180949"/>
                </a:lnTo>
                <a:lnTo>
                  <a:pt x="584581" y="179070"/>
                </a:lnTo>
                <a:lnTo>
                  <a:pt x="534136" y="180949"/>
                </a:lnTo>
                <a:lnTo>
                  <a:pt x="484886" y="186486"/>
                </a:lnTo>
                <a:lnTo>
                  <a:pt x="437007" y="195529"/>
                </a:lnTo>
                <a:lnTo>
                  <a:pt x="390677" y="207911"/>
                </a:lnTo>
                <a:lnTo>
                  <a:pt x="346049" y="223494"/>
                </a:lnTo>
                <a:lnTo>
                  <a:pt x="303326" y="242112"/>
                </a:lnTo>
                <a:lnTo>
                  <a:pt x="262661" y="263626"/>
                </a:lnTo>
                <a:lnTo>
                  <a:pt x="224256" y="287870"/>
                </a:lnTo>
                <a:lnTo>
                  <a:pt x="188252" y="314680"/>
                </a:lnTo>
                <a:lnTo>
                  <a:pt x="154851" y="343928"/>
                </a:lnTo>
                <a:lnTo>
                  <a:pt x="124231" y="375450"/>
                </a:lnTo>
                <a:lnTo>
                  <a:pt x="96545" y="409079"/>
                </a:lnTo>
                <a:lnTo>
                  <a:pt x="71983" y="444677"/>
                </a:lnTo>
                <a:lnTo>
                  <a:pt x="50711" y="482092"/>
                </a:lnTo>
                <a:lnTo>
                  <a:pt x="32918" y="521157"/>
                </a:lnTo>
                <a:lnTo>
                  <a:pt x="18783" y="561721"/>
                </a:lnTo>
                <a:lnTo>
                  <a:pt x="8458" y="603631"/>
                </a:lnTo>
                <a:lnTo>
                  <a:pt x="2133" y="646734"/>
                </a:lnTo>
                <a:lnTo>
                  <a:pt x="0" y="690880"/>
                </a:lnTo>
                <a:lnTo>
                  <a:pt x="2133" y="735050"/>
                </a:lnTo>
                <a:lnTo>
                  <a:pt x="8458" y="778179"/>
                </a:lnTo>
                <a:lnTo>
                  <a:pt x="18783" y="820102"/>
                </a:lnTo>
                <a:lnTo>
                  <a:pt x="32918" y="860666"/>
                </a:lnTo>
                <a:lnTo>
                  <a:pt x="50711" y="899744"/>
                </a:lnTo>
                <a:lnTo>
                  <a:pt x="71983" y="937145"/>
                </a:lnTo>
                <a:lnTo>
                  <a:pt x="96545" y="972743"/>
                </a:lnTo>
                <a:lnTo>
                  <a:pt x="124231" y="1006373"/>
                </a:lnTo>
                <a:lnTo>
                  <a:pt x="154851" y="1037894"/>
                </a:lnTo>
                <a:lnTo>
                  <a:pt x="188252" y="1067130"/>
                </a:lnTo>
                <a:lnTo>
                  <a:pt x="224256" y="1093939"/>
                </a:lnTo>
                <a:lnTo>
                  <a:pt x="262661" y="1118184"/>
                </a:lnTo>
                <a:lnTo>
                  <a:pt x="303326" y="1139685"/>
                </a:lnTo>
                <a:lnTo>
                  <a:pt x="346049" y="1158290"/>
                </a:lnTo>
                <a:lnTo>
                  <a:pt x="390677" y="1173873"/>
                </a:lnTo>
                <a:lnTo>
                  <a:pt x="437007" y="1186256"/>
                </a:lnTo>
                <a:lnTo>
                  <a:pt x="484886" y="1195285"/>
                </a:lnTo>
                <a:lnTo>
                  <a:pt x="534136" y="1200823"/>
                </a:lnTo>
                <a:lnTo>
                  <a:pt x="584581" y="1202690"/>
                </a:lnTo>
                <a:lnTo>
                  <a:pt x="635012" y="1200823"/>
                </a:lnTo>
                <a:lnTo>
                  <a:pt x="684250" y="1195285"/>
                </a:lnTo>
                <a:lnTo>
                  <a:pt x="732129" y="1186256"/>
                </a:lnTo>
                <a:lnTo>
                  <a:pt x="778459" y="1173873"/>
                </a:lnTo>
                <a:lnTo>
                  <a:pt x="823074" y="1158290"/>
                </a:lnTo>
                <a:lnTo>
                  <a:pt x="865797" y="1139685"/>
                </a:lnTo>
                <a:lnTo>
                  <a:pt x="906437" y="1118184"/>
                </a:lnTo>
                <a:lnTo>
                  <a:pt x="944854" y="1093939"/>
                </a:lnTo>
                <a:lnTo>
                  <a:pt x="980833" y="1067130"/>
                </a:lnTo>
                <a:lnTo>
                  <a:pt x="1014222" y="1037894"/>
                </a:lnTo>
                <a:lnTo>
                  <a:pt x="1044841" y="1006373"/>
                </a:lnTo>
                <a:lnTo>
                  <a:pt x="1072515" y="972743"/>
                </a:lnTo>
                <a:lnTo>
                  <a:pt x="1097076" y="937145"/>
                </a:lnTo>
                <a:lnTo>
                  <a:pt x="1118323" y="899744"/>
                </a:lnTo>
                <a:lnTo>
                  <a:pt x="1136116" y="860666"/>
                </a:lnTo>
                <a:lnTo>
                  <a:pt x="1150251" y="820102"/>
                </a:lnTo>
                <a:lnTo>
                  <a:pt x="1160564" y="778179"/>
                </a:lnTo>
                <a:lnTo>
                  <a:pt x="1166888" y="735050"/>
                </a:lnTo>
                <a:lnTo>
                  <a:pt x="1169035" y="690880"/>
                </a:lnTo>
                <a:close/>
              </a:path>
              <a:path w="2535554" h="1202689">
                <a:moveTo>
                  <a:pt x="2535555" y="504825"/>
                </a:moveTo>
                <a:lnTo>
                  <a:pt x="2533396" y="461276"/>
                </a:lnTo>
                <a:lnTo>
                  <a:pt x="2527071" y="418757"/>
                </a:lnTo>
                <a:lnTo>
                  <a:pt x="2516721" y="377405"/>
                </a:lnTo>
                <a:lnTo>
                  <a:pt x="2502560" y="337400"/>
                </a:lnTo>
                <a:lnTo>
                  <a:pt x="2484729" y="298869"/>
                </a:lnTo>
                <a:lnTo>
                  <a:pt x="2463419" y="261962"/>
                </a:lnTo>
                <a:lnTo>
                  <a:pt x="2438806" y="226847"/>
                </a:lnTo>
                <a:lnTo>
                  <a:pt x="2411069" y="193675"/>
                </a:lnTo>
                <a:lnTo>
                  <a:pt x="2380386" y="162598"/>
                </a:lnTo>
                <a:lnTo>
                  <a:pt x="2346922" y="133743"/>
                </a:lnTo>
                <a:lnTo>
                  <a:pt x="2310854" y="107302"/>
                </a:lnTo>
                <a:lnTo>
                  <a:pt x="2272360" y="83388"/>
                </a:lnTo>
                <a:lnTo>
                  <a:pt x="2231618" y="62179"/>
                </a:lnTo>
                <a:lnTo>
                  <a:pt x="2188819" y="43815"/>
                </a:lnTo>
                <a:lnTo>
                  <a:pt x="2144103" y="28448"/>
                </a:lnTo>
                <a:lnTo>
                  <a:pt x="2097671" y="16230"/>
                </a:lnTo>
                <a:lnTo>
                  <a:pt x="2049703" y="7315"/>
                </a:lnTo>
                <a:lnTo>
                  <a:pt x="2000364" y="1854"/>
                </a:lnTo>
                <a:lnTo>
                  <a:pt x="1949831" y="0"/>
                </a:lnTo>
                <a:lnTo>
                  <a:pt x="1899272" y="1854"/>
                </a:lnTo>
                <a:lnTo>
                  <a:pt x="1849907" y="7315"/>
                </a:lnTo>
                <a:lnTo>
                  <a:pt x="1801926" y="16230"/>
                </a:lnTo>
                <a:lnTo>
                  <a:pt x="1755482" y="28448"/>
                </a:lnTo>
                <a:lnTo>
                  <a:pt x="1710753" y="43815"/>
                </a:lnTo>
                <a:lnTo>
                  <a:pt x="1667941" y="62179"/>
                </a:lnTo>
                <a:lnTo>
                  <a:pt x="1627187" y="83388"/>
                </a:lnTo>
                <a:lnTo>
                  <a:pt x="1588693" y="107302"/>
                </a:lnTo>
                <a:lnTo>
                  <a:pt x="1552625" y="133743"/>
                </a:lnTo>
                <a:lnTo>
                  <a:pt x="1519148" y="162598"/>
                </a:lnTo>
                <a:lnTo>
                  <a:pt x="1488452" y="193675"/>
                </a:lnTo>
                <a:lnTo>
                  <a:pt x="1460715" y="226847"/>
                </a:lnTo>
                <a:lnTo>
                  <a:pt x="1436103" y="261962"/>
                </a:lnTo>
                <a:lnTo>
                  <a:pt x="1414792" y="298869"/>
                </a:lnTo>
                <a:lnTo>
                  <a:pt x="1396974" y="337400"/>
                </a:lnTo>
                <a:lnTo>
                  <a:pt x="1382801" y="377405"/>
                </a:lnTo>
                <a:lnTo>
                  <a:pt x="1372450" y="418757"/>
                </a:lnTo>
                <a:lnTo>
                  <a:pt x="1366126" y="461276"/>
                </a:lnTo>
                <a:lnTo>
                  <a:pt x="1363980" y="504825"/>
                </a:lnTo>
                <a:lnTo>
                  <a:pt x="1366126" y="548386"/>
                </a:lnTo>
                <a:lnTo>
                  <a:pt x="1372450" y="590905"/>
                </a:lnTo>
                <a:lnTo>
                  <a:pt x="1382801" y="632256"/>
                </a:lnTo>
                <a:lnTo>
                  <a:pt x="1396974" y="672261"/>
                </a:lnTo>
                <a:lnTo>
                  <a:pt x="1414792" y="710793"/>
                </a:lnTo>
                <a:lnTo>
                  <a:pt x="1436103" y="747699"/>
                </a:lnTo>
                <a:lnTo>
                  <a:pt x="1460715" y="782815"/>
                </a:lnTo>
                <a:lnTo>
                  <a:pt x="1488452" y="815987"/>
                </a:lnTo>
                <a:lnTo>
                  <a:pt x="1519148" y="847064"/>
                </a:lnTo>
                <a:lnTo>
                  <a:pt x="1552625" y="875919"/>
                </a:lnTo>
                <a:lnTo>
                  <a:pt x="1588693" y="902360"/>
                </a:lnTo>
                <a:lnTo>
                  <a:pt x="1627187" y="926274"/>
                </a:lnTo>
                <a:lnTo>
                  <a:pt x="1667941" y="947483"/>
                </a:lnTo>
                <a:lnTo>
                  <a:pt x="1710753" y="965847"/>
                </a:lnTo>
                <a:lnTo>
                  <a:pt x="1755482" y="981214"/>
                </a:lnTo>
                <a:lnTo>
                  <a:pt x="1801926" y="993432"/>
                </a:lnTo>
                <a:lnTo>
                  <a:pt x="1849907" y="1002347"/>
                </a:lnTo>
                <a:lnTo>
                  <a:pt x="1899272" y="1007808"/>
                </a:lnTo>
                <a:lnTo>
                  <a:pt x="1949831" y="1009650"/>
                </a:lnTo>
                <a:lnTo>
                  <a:pt x="2000364" y="1007808"/>
                </a:lnTo>
                <a:lnTo>
                  <a:pt x="2049703" y="1002347"/>
                </a:lnTo>
                <a:lnTo>
                  <a:pt x="2097671" y="993432"/>
                </a:lnTo>
                <a:lnTo>
                  <a:pt x="2144103" y="981214"/>
                </a:lnTo>
                <a:lnTo>
                  <a:pt x="2188819" y="965847"/>
                </a:lnTo>
                <a:lnTo>
                  <a:pt x="2231618" y="947483"/>
                </a:lnTo>
                <a:lnTo>
                  <a:pt x="2272360" y="926274"/>
                </a:lnTo>
                <a:lnTo>
                  <a:pt x="2310854" y="902360"/>
                </a:lnTo>
                <a:lnTo>
                  <a:pt x="2346922" y="875919"/>
                </a:lnTo>
                <a:lnTo>
                  <a:pt x="2380386" y="847064"/>
                </a:lnTo>
                <a:lnTo>
                  <a:pt x="2411069" y="815987"/>
                </a:lnTo>
                <a:lnTo>
                  <a:pt x="2438806" y="782815"/>
                </a:lnTo>
                <a:lnTo>
                  <a:pt x="2463419" y="747699"/>
                </a:lnTo>
                <a:lnTo>
                  <a:pt x="2484729" y="710793"/>
                </a:lnTo>
                <a:lnTo>
                  <a:pt x="2502560" y="672261"/>
                </a:lnTo>
                <a:lnTo>
                  <a:pt x="2516721" y="632256"/>
                </a:lnTo>
                <a:lnTo>
                  <a:pt x="2527071" y="590905"/>
                </a:lnTo>
                <a:lnTo>
                  <a:pt x="2533396" y="548386"/>
                </a:lnTo>
                <a:lnTo>
                  <a:pt x="2535555" y="504825"/>
                </a:lnTo>
                <a:close/>
              </a:path>
            </a:pathLst>
          </a:custGeom>
          <a:solidFill>
            <a:srgbClr val="B6D6A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0024534" y="2092536"/>
            <a:ext cx="1368213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8466" algn="ctr">
              <a:lnSpc>
                <a:spcPct val="100200"/>
              </a:lnSpc>
              <a:spcBef>
                <a:spcPts val="133"/>
              </a:spcBef>
            </a:pPr>
            <a:r>
              <a:rPr sz="1200" spc="-13" dirty="0">
                <a:latin typeface="Arial MT"/>
                <a:cs typeface="Arial MT"/>
              </a:rPr>
              <a:t>Merancang </a:t>
            </a:r>
            <a:r>
              <a:rPr sz="1200" b="1" spc="-13" dirty="0">
                <a:latin typeface="Arial"/>
                <a:cs typeface="Arial"/>
              </a:rPr>
              <a:t>EVALUASI, PENGEMBANGAN </a:t>
            </a:r>
            <a:r>
              <a:rPr sz="1200" b="1" dirty="0">
                <a:latin typeface="Arial"/>
                <a:cs typeface="Arial"/>
              </a:rPr>
              <a:t>PROFESIONAL</a:t>
            </a:r>
            <a:r>
              <a:rPr sz="1200" b="1" spc="-73" dirty="0">
                <a:latin typeface="Arial"/>
                <a:cs typeface="Arial"/>
              </a:rPr>
              <a:t> </a:t>
            </a:r>
            <a:r>
              <a:rPr sz="1200" b="1" spc="-67" dirty="0">
                <a:latin typeface="Arial"/>
                <a:cs typeface="Arial"/>
              </a:rPr>
              <a:t>,</a:t>
            </a:r>
            <a:r>
              <a:rPr sz="1200" b="1" spc="-33" dirty="0">
                <a:latin typeface="Arial"/>
                <a:cs typeface="Arial"/>
              </a:rPr>
              <a:t> DAN </a:t>
            </a:r>
            <a:r>
              <a:rPr sz="1200" b="1" spc="-13" dirty="0">
                <a:latin typeface="Arial"/>
                <a:cs typeface="Arial"/>
              </a:rPr>
              <a:t>PENDAMPINGAN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5120" y="1826683"/>
            <a:ext cx="1274233" cy="1350968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7620" algn="ctr">
              <a:spcBef>
                <a:spcPts val="167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1</a:t>
            </a:r>
            <a:endParaRPr sz="1867">
              <a:latin typeface="Arial"/>
              <a:cs typeface="Arial"/>
            </a:endParaRPr>
          </a:p>
          <a:p>
            <a:pPr marL="16933" marR="6773" indent="4233" algn="ctr">
              <a:lnSpc>
                <a:spcPct val="99100"/>
              </a:lnSpc>
              <a:spcBef>
                <a:spcPts val="1040"/>
              </a:spcBef>
            </a:pPr>
            <a:r>
              <a:rPr sz="1200" spc="-13" dirty="0">
                <a:latin typeface="Arial MT"/>
                <a:cs typeface="Arial MT"/>
              </a:rPr>
              <a:t>Menganalisis konteks </a:t>
            </a:r>
            <a:r>
              <a:rPr sz="1200" b="1" spc="-13" dirty="0">
                <a:latin typeface="Arial"/>
                <a:cs typeface="Arial"/>
              </a:rPr>
              <a:t>KARAKTERISTIK SATUAN PENDIDIKAN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0672" y="1889468"/>
            <a:ext cx="1286933" cy="1399593"/>
          </a:xfrm>
          <a:prstGeom prst="rect">
            <a:avLst/>
          </a:prstGeom>
        </p:spPr>
        <p:txBody>
          <a:bodyPr vert="horz" wrap="square" lIns="0" tIns="123613" rIns="0" bIns="0" rtlCol="0">
            <a:spAutoFit/>
          </a:bodyPr>
          <a:lstStyle/>
          <a:p>
            <a:pPr marL="45719" algn="ctr">
              <a:spcBef>
                <a:spcPts val="973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2</a:t>
            </a:r>
            <a:endParaRPr sz="1867">
              <a:latin typeface="Arial"/>
              <a:cs typeface="Arial"/>
            </a:endParaRPr>
          </a:p>
          <a:p>
            <a:pPr marL="16086" marR="6773" algn="ctr">
              <a:lnSpc>
                <a:spcPts val="1400"/>
              </a:lnSpc>
              <a:spcBef>
                <a:spcPts val="600"/>
              </a:spcBef>
            </a:pPr>
            <a:r>
              <a:rPr sz="1200" dirty="0">
                <a:latin typeface="Arial MT"/>
                <a:cs typeface="Arial MT"/>
              </a:rPr>
              <a:t>Meninjau</a:t>
            </a:r>
            <a:r>
              <a:rPr sz="1200" spc="-53" dirty="0">
                <a:latin typeface="Arial MT"/>
                <a:cs typeface="Arial MT"/>
              </a:rPr>
              <a:t> </a:t>
            </a:r>
            <a:r>
              <a:rPr sz="1200" spc="-13" dirty="0">
                <a:latin typeface="Arial MT"/>
                <a:cs typeface="Arial MT"/>
              </a:rPr>
              <a:t>dan/atau merevisi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67"/>
              </a:lnSpc>
            </a:pPr>
            <a:r>
              <a:rPr sz="1200" b="1" spc="-27" dirty="0">
                <a:latin typeface="Arial"/>
                <a:cs typeface="Arial"/>
              </a:rPr>
              <a:t>VISI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20"/>
              </a:lnSpc>
              <a:spcBef>
                <a:spcPts val="60"/>
              </a:spcBef>
            </a:pPr>
            <a:r>
              <a:rPr sz="1200" b="1" spc="-27" dirty="0">
                <a:latin typeface="Arial"/>
                <a:cs typeface="Arial"/>
              </a:rPr>
              <a:t>MISI</a:t>
            </a:r>
            <a:endParaRPr sz="1200">
              <a:latin typeface="Arial"/>
              <a:cs typeface="Arial"/>
            </a:endParaRPr>
          </a:p>
          <a:p>
            <a:pPr marL="847" algn="ctr">
              <a:lnSpc>
                <a:spcPts val="1420"/>
              </a:lnSpc>
            </a:pPr>
            <a:r>
              <a:rPr sz="1200" b="1" spc="-13" dirty="0">
                <a:latin typeface="Arial"/>
                <a:cs typeface="Arial"/>
              </a:rPr>
              <a:t>TUJUAN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1104" y="1883410"/>
            <a:ext cx="168485" cy="30869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3</a:t>
            </a:r>
            <a:endParaRPr sz="186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26721" y="1880475"/>
            <a:ext cx="1299633" cy="1106906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R="22859" algn="ctr">
              <a:spcBef>
                <a:spcPts val="1400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4</a:t>
            </a:r>
            <a:endParaRPr sz="1867">
              <a:latin typeface="Arial"/>
              <a:cs typeface="Arial"/>
            </a:endParaRPr>
          </a:p>
          <a:p>
            <a:pPr marL="16933" marR="6773" indent="8466" algn="ctr">
              <a:lnSpc>
                <a:spcPct val="97400"/>
              </a:lnSpc>
              <a:spcBef>
                <a:spcPts val="820"/>
              </a:spcBef>
            </a:pPr>
            <a:r>
              <a:rPr sz="1200" spc="-13" dirty="0">
                <a:latin typeface="Arial MT"/>
                <a:cs typeface="Arial MT"/>
              </a:rPr>
              <a:t>Menyusun </a:t>
            </a:r>
            <a:r>
              <a:rPr sz="1200" b="1" spc="-13" dirty="0">
                <a:latin typeface="Arial"/>
                <a:cs typeface="Arial"/>
              </a:rPr>
              <a:t>RENCANA PEMBELAJARAN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65122" y="1845310"/>
            <a:ext cx="168485" cy="30869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867" b="1" spc="-67" dirty="0">
                <a:solidFill>
                  <a:srgbClr val="0A5293"/>
                </a:solidFill>
                <a:latin typeface="Arial"/>
                <a:cs typeface="Arial"/>
              </a:rPr>
              <a:t>5</a:t>
            </a:r>
            <a:endParaRPr sz="186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5335" y="5968154"/>
            <a:ext cx="7017173" cy="216363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67" dirty="0">
                <a:latin typeface="Arial MT"/>
                <a:cs typeface="Arial MT"/>
              </a:rPr>
              <a:t>Catatan: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untuk</a:t>
            </a:r>
            <a:r>
              <a:rPr sz="1267" spc="22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SMK,</a:t>
            </a:r>
            <a:r>
              <a:rPr sz="1267" spc="73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langkah</a:t>
            </a:r>
            <a:r>
              <a:rPr sz="1267" spc="12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nomor</a:t>
            </a:r>
            <a:r>
              <a:rPr sz="1267" spc="10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2</a:t>
            </a:r>
            <a:r>
              <a:rPr sz="1267" spc="1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adalah</a:t>
            </a:r>
            <a:r>
              <a:rPr sz="1267" spc="1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‘Meninjau</a:t>
            </a:r>
            <a:r>
              <a:rPr sz="1267" spc="62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Visi,</a:t>
            </a:r>
            <a:r>
              <a:rPr sz="1267" spc="20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Misi,</a:t>
            </a:r>
            <a:r>
              <a:rPr sz="1267" spc="207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Tujuan</a:t>
            </a:r>
            <a:r>
              <a:rPr sz="1267" spc="120" dirty="0">
                <a:latin typeface="Arial MT"/>
                <a:cs typeface="Arial MT"/>
              </a:rPr>
              <a:t> </a:t>
            </a:r>
            <a:r>
              <a:rPr sz="1267" dirty="0">
                <a:latin typeface="Arial MT"/>
                <a:cs typeface="Arial MT"/>
              </a:rPr>
              <a:t>Program</a:t>
            </a:r>
            <a:r>
              <a:rPr sz="1267" spc="253" dirty="0">
                <a:latin typeface="Arial MT"/>
                <a:cs typeface="Arial MT"/>
              </a:rPr>
              <a:t> </a:t>
            </a:r>
            <a:r>
              <a:rPr sz="1267" spc="-13" dirty="0">
                <a:latin typeface="Arial MT"/>
                <a:cs typeface="Arial MT"/>
              </a:rPr>
              <a:t>Keahlian’</a:t>
            </a:r>
            <a:endParaRPr sz="1267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50" y="3282949"/>
            <a:ext cx="2146300" cy="2616935"/>
          </a:xfrm>
          <a:prstGeom prst="rect">
            <a:avLst/>
          </a:prstGeom>
          <a:solidFill>
            <a:srgbClr val="FFF1CC"/>
          </a:solidFill>
          <a:ln w="9525">
            <a:solidFill>
              <a:srgbClr val="44536A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10064" marR="134617">
              <a:lnSpc>
                <a:spcPct val="115100"/>
              </a:lnSpc>
              <a:spcBef>
                <a:spcPts val="280"/>
              </a:spcBef>
            </a:pPr>
            <a:r>
              <a:rPr sz="1467" dirty="0">
                <a:latin typeface="Calibri"/>
                <a:cs typeface="Calibri"/>
              </a:rPr>
              <a:t>Kurikulum</a:t>
            </a:r>
            <a:r>
              <a:rPr sz="1467" spc="-73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Satuan </a:t>
            </a:r>
            <a:r>
              <a:rPr sz="1467" dirty="0">
                <a:latin typeface="Calibri"/>
                <a:cs typeface="Calibri"/>
              </a:rPr>
              <a:t>Pendidikan</a:t>
            </a:r>
            <a:r>
              <a:rPr sz="1467" spc="-67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ditetapkan </a:t>
            </a:r>
            <a:r>
              <a:rPr sz="1467" dirty="0">
                <a:latin typeface="Calibri"/>
                <a:cs typeface="Calibri"/>
              </a:rPr>
              <a:t>oleh</a:t>
            </a:r>
            <a:r>
              <a:rPr sz="1467" spc="-53" dirty="0">
                <a:latin typeface="Calibri"/>
                <a:cs typeface="Calibri"/>
              </a:rPr>
              <a:t> </a:t>
            </a:r>
            <a:r>
              <a:rPr sz="1467" dirty="0">
                <a:latin typeface="Calibri"/>
                <a:cs typeface="Calibri"/>
              </a:rPr>
              <a:t>kepala</a:t>
            </a:r>
            <a:r>
              <a:rPr sz="1467" spc="20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Satuan </a:t>
            </a:r>
            <a:r>
              <a:rPr sz="1467" dirty="0">
                <a:latin typeface="Calibri"/>
                <a:cs typeface="Calibri"/>
              </a:rPr>
              <a:t>Pendidikan.</a:t>
            </a:r>
            <a:r>
              <a:rPr sz="1467" spc="-73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Pengawas </a:t>
            </a:r>
            <a:r>
              <a:rPr sz="1467" dirty="0">
                <a:latin typeface="Calibri"/>
                <a:cs typeface="Calibri"/>
              </a:rPr>
              <a:t>sekolah</a:t>
            </a:r>
            <a:r>
              <a:rPr sz="1467" spc="-27" dirty="0">
                <a:latin typeface="Calibri"/>
                <a:cs typeface="Calibri"/>
              </a:rPr>
              <a:t> </a:t>
            </a:r>
            <a:r>
              <a:rPr sz="1467" dirty="0">
                <a:latin typeface="Calibri"/>
                <a:cs typeface="Calibri"/>
              </a:rPr>
              <a:t>atau</a:t>
            </a:r>
            <a:r>
              <a:rPr sz="1467" spc="-13" dirty="0">
                <a:latin typeface="Calibri"/>
                <a:cs typeface="Calibri"/>
              </a:rPr>
              <a:t> </a:t>
            </a:r>
            <a:r>
              <a:rPr sz="1467" dirty="0">
                <a:latin typeface="Calibri"/>
                <a:cs typeface="Calibri"/>
              </a:rPr>
              <a:t>penilik</a:t>
            </a:r>
            <a:r>
              <a:rPr sz="1467" spc="-27" dirty="0">
                <a:latin typeface="Calibri"/>
                <a:cs typeface="Calibri"/>
              </a:rPr>
              <a:t> </a:t>
            </a:r>
            <a:r>
              <a:rPr sz="1467" spc="-33" dirty="0">
                <a:latin typeface="Calibri"/>
                <a:cs typeface="Calibri"/>
              </a:rPr>
              <a:t>dan </a:t>
            </a:r>
            <a:r>
              <a:rPr sz="1467" dirty="0">
                <a:latin typeface="Calibri"/>
                <a:cs typeface="Calibri"/>
              </a:rPr>
              <a:t>dinas</a:t>
            </a:r>
            <a:r>
              <a:rPr sz="1467" spc="7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pendidikan memastikan</a:t>
            </a:r>
            <a:r>
              <a:rPr sz="1467" spc="40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satuan </a:t>
            </a:r>
            <a:r>
              <a:rPr sz="1467" dirty="0">
                <a:latin typeface="Calibri"/>
                <a:cs typeface="Calibri"/>
              </a:rPr>
              <a:t>pendidikan</a:t>
            </a:r>
            <a:r>
              <a:rPr sz="1467" spc="-80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melibatkan </a:t>
            </a:r>
            <a:r>
              <a:rPr sz="1467" dirty="0">
                <a:latin typeface="Calibri"/>
                <a:cs typeface="Calibri"/>
              </a:rPr>
              <a:t>warga</a:t>
            </a:r>
            <a:r>
              <a:rPr sz="1467" spc="-53" dirty="0">
                <a:latin typeface="Calibri"/>
                <a:cs typeface="Calibri"/>
              </a:rPr>
              <a:t> </a:t>
            </a:r>
            <a:r>
              <a:rPr sz="1467" dirty="0">
                <a:latin typeface="Calibri"/>
                <a:cs typeface="Calibri"/>
              </a:rPr>
              <a:t>satuan</a:t>
            </a:r>
            <a:r>
              <a:rPr sz="1467" spc="-20" dirty="0">
                <a:latin typeface="Calibri"/>
                <a:cs typeface="Calibri"/>
              </a:rPr>
              <a:t> </a:t>
            </a:r>
            <a:r>
              <a:rPr sz="1467" spc="-13" dirty="0">
                <a:latin typeface="Calibri"/>
                <a:cs typeface="Calibri"/>
              </a:rPr>
              <a:t>pendidikan berdasarkan</a:t>
            </a:r>
            <a:r>
              <a:rPr sz="1467" dirty="0">
                <a:latin typeface="Calibri"/>
                <a:cs typeface="Calibri"/>
              </a:rPr>
              <a:t> potensi</a:t>
            </a:r>
            <a:r>
              <a:rPr sz="1467" spc="60" dirty="0">
                <a:latin typeface="Calibri"/>
                <a:cs typeface="Calibri"/>
              </a:rPr>
              <a:t> </a:t>
            </a:r>
            <a:r>
              <a:rPr sz="1467" spc="-33" dirty="0">
                <a:latin typeface="Calibri"/>
                <a:cs typeface="Calibri"/>
              </a:rPr>
              <a:t>dan</a:t>
            </a:r>
            <a:endParaRPr sz="146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705" y="5902112"/>
            <a:ext cx="425027" cy="247141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467" spc="-13" dirty="0">
                <a:latin typeface="Calibri"/>
                <a:cs typeface="Calibri"/>
              </a:rPr>
              <a:t>data.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06985" y="1308185"/>
            <a:ext cx="6083300" cy="825500"/>
            <a:chOff x="3305238" y="981138"/>
            <a:chExt cx="4562475" cy="619125"/>
          </a:xfrm>
        </p:grpSpPr>
        <p:sp>
          <p:nvSpPr>
            <p:cNvPr id="20" name="object 20"/>
            <p:cNvSpPr/>
            <p:nvPr/>
          </p:nvSpPr>
          <p:spPr>
            <a:xfrm>
              <a:off x="5410200" y="1142999"/>
              <a:ext cx="2438400" cy="438150"/>
            </a:xfrm>
            <a:custGeom>
              <a:avLst/>
              <a:gdLst/>
              <a:ahLst/>
              <a:cxnLst/>
              <a:rect l="l" t="t" r="r" b="b"/>
              <a:pathLst>
                <a:path w="2438400" h="438150">
                  <a:moveTo>
                    <a:pt x="2438400" y="438150"/>
                  </a:moveTo>
                  <a:lnTo>
                    <a:pt x="2437810" y="359404"/>
                  </a:lnTo>
                  <a:lnTo>
                    <a:pt x="2436112" y="285284"/>
                  </a:lnTo>
                  <a:lnTo>
                    <a:pt x="2433409" y="217028"/>
                  </a:lnTo>
                  <a:lnTo>
                    <a:pt x="2429806" y="155875"/>
                  </a:lnTo>
                  <a:lnTo>
                    <a:pt x="2425408" y="103063"/>
                  </a:lnTo>
                  <a:lnTo>
                    <a:pt x="2420318" y="59831"/>
                  </a:lnTo>
                  <a:lnTo>
                    <a:pt x="2408485" y="7060"/>
                  </a:lnTo>
                  <a:lnTo>
                    <a:pt x="2401951" y="0"/>
                  </a:lnTo>
                  <a:lnTo>
                    <a:pt x="36449" y="0"/>
                  </a:lnTo>
                  <a:lnTo>
                    <a:pt x="18081" y="59831"/>
                  </a:lnTo>
                  <a:lnTo>
                    <a:pt x="12991" y="103063"/>
                  </a:lnTo>
                  <a:lnTo>
                    <a:pt x="8593" y="155875"/>
                  </a:lnTo>
                  <a:lnTo>
                    <a:pt x="4990" y="217028"/>
                  </a:lnTo>
                  <a:lnTo>
                    <a:pt x="2287" y="285284"/>
                  </a:lnTo>
                  <a:lnTo>
                    <a:pt x="589" y="359404"/>
                  </a:lnTo>
                  <a:lnTo>
                    <a:pt x="0" y="438150"/>
                  </a:lnTo>
                </a:path>
              </a:pathLst>
            </a:custGeom>
            <a:ln w="381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001" y="985900"/>
              <a:ext cx="64769" cy="333375"/>
            </a:xfrm>
            <a:custGeom>
              <a:avLst/>
              <a:gdLst/>
              <a:ahLst/>
              <a:cxnLst/>
              <a:rect l="l" t="t" r="r" b="b"/>
              <a:pathLst>
                <a:path w="64770" h="333375">
                  <a:moveTo>
                    <a:pt x="0" y="0"/>
                  </a:moveTo>
                  <a:lnTo>
                    <a:pt x="64388" y="333248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18589" y="295910"/>
            <a:ext cx="8611447" cy="719193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467" b="1" spc="-13" dirty="0">
                <a:latin typeface="Arial"/>
                <a:cs typeface="Arial"/>
              </a:rPr>
              <a:t>LANGKAH-</a:t>
            </a:r>
            <a:r>
              <a:rPr sz="1467" b="1" dirty="0">
                <a:latin typeface="Arial"/>
                <a:cs typeface="Arial"/>
              </a:rPr>
              <a:t>LANGKAH</a:t>
            </a:r>
            <a:r>
              <a:rPr sz="1467" b="1" spc="-27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PENINJAUAN</a:t>
            </a:r>
            <a:r>
              <a:rPr sz="1467" b="1" spc="-7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DAN</a:t>
            </a:r>
            <a:r>
              <a:rPr sz="1467" b="1" spc="-13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REVISI</a:t>
            </a:r>
            <a:r>
              <a:rPr sz="1467" b="1" spc="-47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KURIKULUM</a:t>
            </a:r>
            <a:r>
              <a:rPr sz="1467" b="1" spc="-73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SATUAN</a:t>
            </a:r>
            <a:r>
              <a:rPr sz="1467" b="1" spc="-100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PENDIDIKAN</a:t>
            </a:r>
            <a:r>
              <a:rPr sz="1467" b="1" spc="-13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(bagi</a:t>
            </a:r>
            <a:r>
              <a:rPr sz="1467" b="1" spc="-33" dirty="0">
                <a:latin typeface="Arial"/>
                <a:cs typeface="Arial"/>
              </a:rPr>
              <a:t> </a:t>
            </a:r>
            <a:r>
              <a:rPr sz="1467" b="1" spc="-27" dirty="0">
                <a:latin typeface="Arial"/>
                <a:cs typeface="Arial"/>
              </a:rPr>
              <a:t>yang</a:t>
            </a:r>
            <a:endParaRPr sz="1467">
              <a:latin typeface="Arial"/>
              <a:cs typeface="Arial"/>
            </a:endParaRPr>
          </a:p>
          <a:p>
            <a:pPr marL="16933">
              <a:spcBef>
                <a:spcPts val="47"/>
              </a:spcBef>
            </a:pPr>
            <a:r>
              <a:rPr sz="1467" b="1" dirty="0">
                <a:latin typeface="Arial"/>
                <a:cs typeface="Arial"/>
              </a:rPr>
              <a:t>telah</a:t>
            </a:r>
            <a:r>
              <a:rPr sz="1467" b="1" spc="-27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memiliki</a:t>
            </a:r>
            <a:r>
              <a:rPr sz="1467" b="1" spc="-20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dokumen</a:t>
            </a:r>
            <a:r>
              <a:rPr sz="1467" b="1" spc="-20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kurikulum</a:t>
            </a:r>
            <a:r>
              <a:rPr sz="1467" b="1" spc="-40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satuan</a:t>
            </a:r>
            <a:r>
              <a:rPr sz="1467" b="1" spc="-27" dirty="0">
                <a:latin typeface="Arial"/>
                <a:cs typeface="Arial"/>
              </a:rPr>
              <a:t> </a:t>
            </a:r>
            <a:r>
              <a:rPr sz="1467" b="1" spc="-13" dirty="0">
                <a:latin typeface="Arial"/>
                <a:cs typeface="Arial"/>
              </a:rPr>
              <a:t>pendidikan)</a:t>
            </a:r>
            <a:endParaRPr sz="1467">
              <a:latin typeface="Arial"/>
              <a:cs typeface="Arial"/>
            </a:endParaRPr>
          </a:p>
          <a:p>
            <a:pPr marL="4929170">
              <a:spcBef>
                <a:spcPts val="380"/>
              </a:spcBef>
            </a:pPr>
            <a:r>
              <a:rPr sz="1267" b="1" dirty="0">
                <a:latin typeface="Arial"/>
                <a:cs typeface="Arial"/>
              </a:rPr>
              <a:t>Hasil</a:t>
            </a:r>
            <a:r>
              <a:rPr sz="1267" b="1" spc="147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Evaluasi</a:t>
            </a:r>
            <a:r>
              <a:rPr sz="1267" b="1" spc="305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Lingkup</a:t>
            </a:r>
            <a:r>
              <a:rPr sz="1267" b="1" spc="267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Kelas(Jangka</a:t>
            </a:r>
            <a:r>
              <a:rPr sz="1267" b="1" spc="213" dirty="0">
                <a:latin typeface="Arial"/>
                <a:cs typeface="Arial"/>
              </a:rPr>
              <a:t> </a:t>
            </a:r>
            <a:r>
              <a:rPr sz="1267" b="1" spc="-13" dirty="0">
                <a:latin typeface="Arial"/>
                <a:cs typeface="Arial"/>
              </a:rPr>
              <a:t>pendek:</a:t>
            </a:r>
            <a:endParaRPr sz="1267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30948" y="1000676"/>
            <a:ext cx="1538393" cy="216363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67" b="1" spc="-13" dirty="0">
                <a:latin typeface="Arial"/>
                <a:cs typeface="Arial"/>
              </a:rPr>
              <a:t>semester/tahunan)</a:t>
            </a:r>
            <a:endParaRPr sz="1267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45636" y="1225634"/>
            <a:ext cx="39793" cy="320887"/>
          </a:xfrm>
          <a:custGeom>
            <a:avLst/>
            <a:gdLst/>
            <a:ahLst/>
            <a:cxnLst/>
            <a:rect l="l" t="t" r="r" b="b"/>
            <a:pathLst>
              <a:path w="29845" h="240665">
                <a:moveTo>
                  <a:pt x="0" y="228600"/>
                </a:moveTo>
                <a:lnTo>
                  <a:pt x="29591" y="240284"/>
                </a:lnTo>
              </a:path>
              <a:path w="29845" h="240665">
                <a:moveTo>
                  <a:pt x="11683" y="0"/>
                </a:moveTo>
                <a:lnTo>
                  <a:pt x="0" y="22860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2732194" y="875962"/>
            <a:ext cx="3419687" cy="42417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67" b="1" dirty="0">
                <a:latin typeface="Arial"/>
                <a:cs typeface="Arial"/>
              </a:rPr>
              <a:t>Hasil</a:t>
            </a:r>
            <a:r>
              <a:rPr sz="1267" b="1" spc="107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Evaluasi</a:t>
            </a:r>
            <a:r>
              <a:rPr sz="1267" b="1" spc="253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Lingkup</a:t>
            </a:r>
            <a:r>
              <a:rPr sz="1267" b="1" spc="200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Satuan</a:t>
            </a:r>
            <a:r>
              <a:rPr sz="1267" b="1" spc="207" dirty="0">
                <a:latin typeface="Arial"/>
                <a:cs typeface="Arial"/>
              </a:rPr>
              <a:t> </a:t>
            </a:r>
            <a:r>
              <a:rPr sz="1267" b="1" spc="-13" dirty="0">
                <a:latin typeface="Arial"/>
                <a:cs typeface="Arial"/>
              </a:rPr>
              <a:t>Pendidikan</a:t>
            </a:r>
            <a:endParaRPr sz="1267">
              <a:latin typeface="Arial"/>
              <a:cs typeface="Arial"/>
            </a:endParaRPr>
          </a:p>
          <a:p>
            <a:pPr marL="16933">
              <a:spcBef>
                <a:spcPts val="80"/>
              </a:spcBef>
            </a:pPr>
            <a:r>
              <a:rPr sz="1267" b="1" dirty="0">
                <a:latin typeface="Arial"/>
                <a:cs typeface="Arial"/>
              </a:rPr>
              <a:t>(jangka</a:t>
            </a:r>
            <a:r>
              <a:rPr sz="1267" b="1" spc="207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panjang:</a:t>
            </a:r>
            <a:r>
              <a:rPr sz="1267" b="1" spc="187" dirty="0">
                <a:latin typeface="Arial"/>
                <a:cs typeface="Arial"/>
              </a:rPr>
              <a:t> </a:t>
            </a:r>
            <a:r>
              <a:rPr sz="1267" b="1" dirty="0">
                <a:latin typeface="Arial"/>
                <a:cs typeface="Arial"/>
              </a:rPr>
              <a:t>4-5</a:t>
            </a:r>
            <a:r>
              <a:rPr sz="1267" b="1" spc="207" dirty="0">
                <a:latin typeface="Arial"/>
                <a:cs typeface="Arial"/>
              </a:rPr>
              <a:t> </a:t>
            </a:r>
            <a:r>
              <a:rPr sz="1267" b="1" spc="-13" dirty="0">
                <a:latin typeface="Arial"/>
                <a:cs typeface="Arial"/>
              </a:rPr>
              <a:t>tahun)</a:t>
            </a:r>
            <a:endParaRPr sz="1267">
              <a:latin typeface="Arial"/>
              <a:cs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F2AC0B-828B-4075-950E-795DD150BE8B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27" name="object 60">
              <a:extLst>
                <a:ext uri="{FF2B5EF4-FFF2-40B4-BE49-F238E27FC236}">
                  <a16:creationId xmlns:a16="http://schemas.microsoft.com/office/drawing/2014/main" id="{335E9895-839A-45D0-A3AE-70EA523BCBFB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8FB40255-6958-4916-B7EC-483AC5C53CED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EB9872A3-89EB-4898-96FE-1CD4C8514259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E293A8-BEFA-488C-A738-B0ABFA09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15207" y="338548"/>
          <a:ext cx="7988300" cy="5567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980" marR="340360">
                        <a:lnSpc>
                          <a:spcPct val="105500"/>
                        </a:lnSpc>
                      </a:pPr>
                      <a:r>
                        <a:rPr sz="1300" b="1" spc="-1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Karakteristik satuan pendidikan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B w="9525">
                      <a:solidFill>
                        <a:srgbClr val="B7B7B7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785" marR="43180">
                        <a:lnSpc>
                          <a:spcPct val="1054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Berdasarkan</a:t>
                      </a:r>
                      <a:r>
                        <a:rPr sz="1300" spc="2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analisis</a:t>
                      </a:r>
                      <a:r>
                        <a:rPr sz="13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konteks,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diperoleh</a:t>
                      </a:r>
                      <a:r>
                        <a:rPr sz="1300" spc="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gambaran</a:t>
                      </a:r>
                      <a:r>
                        <a:rPr sz="1300" spc="2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mengenai</a:t>
                      </a:r>
                      <a:r>
                        <a:rPr sz="13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karakteristik</a:t>
                      </a:r>
                      <a:r>
                        <a:rPr sz="13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satuan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pendidikan,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termasuk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murid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pendidik,</a:t>
                      </a:r>
                      <a:r>
                        <a:rPr sz="13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tenaga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kependidikan,</a:t>
                      </a:r>
                      <a:r>
                        <a:rPr sz="1300" spc="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sarana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prasarana,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sosial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budaya.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SMK,</a:t>
                      </a:r>
                      <a:r>
                        <a:rPr sz="1300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karakteristik</a:t>
                      </a:r>
                      <a:r>
                        <a:rPr sz="13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mencakup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program</a:t>
                      </a:r>
                      <a:r>
                        <a:rPr sz="13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keahliannya.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SLB,</a:t>
                      </a:r>
                      <a:r>
                        <a:rPr sz="1300" spc="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karakteristik</a:t>
                      </a:r>
                      <a:r>
                        <a:rPr sz="13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satuan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mencakup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keterampilan.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667" marB="0"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33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300" b="1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Visi,</a:t>
                      </a:r>
                      <a:r>
                        <a:rPr sz="1300" b="1" spc="4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misi,</a:t>
                      </a:r>
                      <a:r>
                        <a:rPr sz="1300" b="1" spc="14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dan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1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tujuan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9540" marB="0">
                    <a:lnT w="9525">
                      <a:solidFill>
                        <a:srgbClr val="B7B7B7"/>
                      </a:solidFill>
                      <a:prstDash val="solid"/>
                    </a:lnT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103505">
                        <a:lnSpc>
                          <a:spcPct val="105500"/>
                        </a:lnSpc>
                        <a:spcBef>
                          <a:spcPts val="409"/>
                        </a:spcBef>
                      </a:pPr>
                      <a:r>
                        <a:rPr sz="1300" b="1" spc="10" dirty="0">
                          <a:latin typeface="Arial"/>
                          <a:cs typeface="Arial"/>
                        </a:rPr>
                        <a:t>Visi</a:t>
                      </a:r>
                      <a:r>
                        <a:rPr sz="13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menggambarkan</a:t>
                      </a:r>
                      <a:r>
                        <a:rPr sz="13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bagaimana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murid</a:t>
                      </a:r>
                      <a:r>
                        <a:rPr sz="1300" spc="40" dirty="0">
                          <a:solidFill>
                            <a:srgbClr val="58585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menjadi</a:t>
                      </a:r>
                      <a:r>
                        <a:rPr sz="13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subjek</a:t>
                      </a:r>
                      <a:r>
                        <a:rPr sz="13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tujuan</a:t>
                      </a:r>
                      <a:r>
                        <a:rPr sz="13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jangka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panjang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satuan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nilai-nilai</a:t>
                      </a:r>
                      <a:r>
                        <a:rPr sz="13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dituju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berdasarkan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hasil</a:t>
                      </a:r>
                      <a:r>
                        <a:rPr sz="13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analisis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karakteristik</a:t>
                      </a:r>
                      <a:r>
                        <a:rPr sz="13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satuan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pendidikan.</a:t>
                      </a:r>
                      <a:r>
                        <a:rPr sz="13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Visi</a:t>
                      </a:r>
                      <a:r>
                        <a:rPr sz="1300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juga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mengandung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nilai-nilai</a:t>
                      </a:r>
                      <a:r>
                        <a:rPr sz="13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mendasari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penyelenggaraan</a:t>
                      </a:r>
                      <a:r>
                        <a:rPr sz="13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agar</a:t>
                      </a:r>
                      <a:r>
                        <a:rPr sz="13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Tahoma"/>
                          <a:cs typeface="Tahoma"/>
                        </a:rPr>
                        <a:t>murid</a:t>
                      </a:r>
                      <a:r>
                        <a:rPr sz="13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dapat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mencapai</a:t>
                      </a:r>
                      <a:r>
                        <a:rPr sz="13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delapan</a:t>
                      </a:r>
                      <a:r>
                        <a:rPr sz="13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dimensi</a:t>
                      </a:r>
                      <a:r>
                        <a:rPr sz="13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profil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lulusan</a:t>
                      </a:r>
                      <a:r>
                        <a:rPr sz="13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mengacu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Standar</a:t>
                      </a:r>
                      <a:r>
                        <a:rPr sz="13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Kompetensi</a:t>
                      </a:r>
                      <a:r>
                        <a:rPr sz="13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Lulusan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(Standar</a:t>
                      </a:r>
                      <a:r>
                        <a:rPr sz="13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Tingkat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Pencapaian</a:t>
                      </a:r>
                      <a:r>
                        <a:rPr sz="13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Perkembangan</a:t>
                      </a:r>
                      <a:r>
                        <a:rPr sz="13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Anak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PAUD).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785" marR="82550">
                        <a:lnSpc>
                          <a:spcPct val="10540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Misi</a:t>
                      </a:r>
                      <a:r>
                        <a:rPr sz="13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menjawab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bagaimana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satuan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mencapai</a:t>
                      </a:r>
                      <a:r>
                        <a:rPr sz="13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visi.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3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3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kalimat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misi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juga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dijabarkan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nilai-nilai</a:t>
                      </a:r>
                      <a:r>
                        <a:rPr sz="13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penting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diprioritaskan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selama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menjalankan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misi.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785" marR="273685">
                        <a:lnSpc>
                          <a:spcPct val="10550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Tujuan</a:t>
                      </a:r>
                      <a:r>
                        <a:rPr sz="13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mendeskripsikan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tujuan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akhir</a:t>
                      </a:r>
                      <a:r>
                        <a:rPr sz="13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dari</a:t>
                      </a:r>
                      <a:r>
                        <a:rPr sz="13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kurikulum</a:t>
                      </a:r>
                      <a:r>
                        <a:rPr sz="1300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satuan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berdampak</a:t>
                      </a:r>
                      <a:r>
                        <a:rPr sz="13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murid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3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3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kalimat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tujuan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juga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mengandung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kompetensi/karakteristik</a:t>
                      </a:r>
                      <a:r>
                        <a:rPr sz="1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menjadi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kekhasan</a:t>
                      </a:r>
                      <a:r>
                        <a:rPr sz="13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lulusan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satuan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3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selaras</a:t>
                      </a:r>
                      <a:r>
                        <a:rPr sz="1300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13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delapan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dimensi</a:t>
                      </a:r>
                      <a:r>
                        <a:rPr sz="13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profil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lulusan.</a:t>
                      </a:r>
                      <a:r>
                        <a:rPr sz="13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Tujuan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juga</a:t>
                      </a:r>
                      <a:r>
                        <a:rPr sz="13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menggambarkan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tahapan-tahapan</a:t>
                      </a:r>
                      <a:r>
                        <a:rPr sz="13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milestone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)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penting</a:t>
                      </a:r>
                      <a:r>
                        <a:rPr sz="13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selaras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13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misi.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785" marR="317500">
                        <a:lnSpc>
                          <a:spcPct val="105500"/>
                        </a:lnSpc>
                      </a:pPr>
                      <a:r>
                        <a:rPr sz="1300" i="1" dirty="0">
                          <a:latin typeface="Arial"/>
                          <a:cs typeface="Arial"/>
                        </a:rPr>
                        <a:t>Untuk</a:t>
                      </a:r>
                      <a:r>
                        <a:rPr sz="1300" i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SMK,</a:t>
                      </a:r>
                      <a:r>
                        <a:rPr sz="1300" i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visi,</a:t>
                      </a:r>
                      <a:r>
                        <a:rPr sz="1300" i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misi,</a:t>
                      </a:r>
                      <a:r>
                        <a:rPr sz="1300" i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300" i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tujuan</a:t>
                      </a:r>
                      <a:r>
                        <a:rPr sz="1300" i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disusun</a:t>
                      </a:r>
                      <a:r>
                        <a:rPr sz="1300" i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untuk</a:t>
                      </a:r>
                      <a:r>
                        <a:rPr sz="1300" i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lingkup</a:t>
                      </a:r>
                      <a:r>
                        <a:rPr sz="13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satuan</a:t>
                      </a:r>
                      <a:r>
                        <a:rPr sz="1300" i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pendidikan</a:t>
                      </a:r>
                      <a:r>
                        <a:rPr sz="1300" i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25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ditambahkan</a:t>
                      </a:r>
                      <a:r>
                        <a:rPr sz="1300" i="1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dengan</a:t>
                      </a:r>
                      <a:r>
                        <a:rPr sz="13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tujuan</a:t>
                      </a:r>
                      <a:r>
                        <a:rPr sz="1300" i="1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300" i="1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10" dirty="0">
                          <a:latin typeface="Arial"/>
                          <a:cs typeface="Arial"/>
                        </a:rPr>
                        <a:t>keahlian.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425" marB="0">
                    <a:lnT w="9525">
                      <a:solidFill>
                        <a:srgbClr val="B7B7B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21310" y="714953"/>
            <a:ext cx="2065338" cy="590550"/>
          </a:xfrm>
          <a:prstGeom prst="rect">
            <a:avLst/>
          </a:prstGeom>
        </p:spPr>
        <p:txBody>
          <a:bodyPr vert="horz" wrap="square" lIns="0" tIns="19472" rIns="0" bIns="0" rtlCol="0" anchor="ctr">
            <a:spAutoFit/>
          </a:bodyPr>
          <a:lstStyle/>
          <a:p>
            <a:pPr marL="16933" marR="6773">
              <a:lnSpc>
                <a:spcPct val="100699"/>
              </a:lnSpc>
              <a:spcBef>
                <a:spcPts val="152"/>
              </a:spcBef>
            </a:pPr>
            <a:r>
              <a:rPr sz="1867" b="1" spc="-13" dirty="0"/>
              <a:t>Komponen </a:t>
            </a:r>
            <a:r>
              <a:rPr sz="1867" b="1" dirty="0"/>
              <a:t>Kurikulum</a:t>
            </a:r>
            <a:r>
              <a:rPr sz="1867" b="1" spc="-107" dirty="0"/>
              <a:t> </a:t>
            </a:r>
            <a:r>
              <a:rPr sz="1867" b="1" spc="-13" dirty="0"/>
              <a:t>Satuan Pendidikan</a:t>
            </a:r>
            <a:endParaRPr sz="1867" b="1" dirty="0"/>
          </a:p>
        </p:txBody>
      </p:sp>
      <p:sp>
        <p:nvSpPr>
          <p:cNvPr id="5" name="object 5"/>
          <p:cNvSpPr txBox="1"/>
          <p:nvPr/>
        </p:nvSpPr>
        <p:spPr>
          <a:xfrm>
            <a:off x="321310" y="1725930"/>
            <a:ext cx="2019300" cy="699529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 marR="6773" algn="just">
              <a:lnSpc>
                <a:spcPct val="99600"/>
              </a:lnSpc>
              <a:spcBef>
                <a:spcPts val="173"/>
              </a:spcBef>
            </a:pP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Komponen</a:t>
            </a:r>
            <a:r>
              <a:rPr sz="1467" spc="-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ini</a:t>
            </a:r>
            <a:r>
              <a:rPr sz="1467" spc="-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13" dirty="0">
                <a:solidFill>
                  <a:srgbClr val="434343"/>
                </a:solidFill>
                <a:latin typeface="Arial MT"/>
                <a:cs typeface="Arial MT"/>
              </a:rPr>
              <a:t>menjadi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komponen</a:t>
            </a:r>
            <a:r>
              <a:rPr sz="1467" spc="1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13" dirty="0">
                <a:solidFill>
                  <a:srgbClr val="434343"/>
                </a:solidFill>
                <a:latin typeface="Arial MT"/>
                <a:cs typeface="Arial MT"/>
              </a:rPr>
              <a:t>utama</a:t>
            </a:r>
            <a:r>
              <a:rPr sz="1467" spc="-8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27" dirty="0">
                <a:solidFill>
                  <a:srgbClr val="434343"/>
                </a:solidFill>
                <a:latin typeface="Arial MT"/>
                <a:cs typeface="Arial MT"/>
              </a:rPr>
              <a:t>yang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ditinjau</a:t>
            </a:r>
            <a:r>
              <a:rPr sz="1467" spc="-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setiap</a:t>
            </a:r>
            <a:r>
              <a:rPr sz="1467" spc="-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13" dirty="0">
                <a:solidFill>
                  <a:srgbClr val="434343"/>
                </a:solidFill>
                <a:latin typeface="Arial MT"/>
                <a:cs typeface="Arial MT"/>
              </a:rPr>
              <a:t>4-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5</a:t>
            </a:r>
            <a:r>
              <a:rPr sz="1467" spc="-27" dirty="0">
                <a:solidFill>
                  <a:srgbClr val="434343"/>
                </a:solidFill>
                <a:latin typeface="Arial MT"/>
                <a:cs typeface="Arial MT"/>
              </a:rPr>
              <a:t> tahun</a:t>
            </a:r>
            <a:endParaRPr sz="1467">
              <a:latin typeface="Arial MT"/>
              <a:cs typeface="Arial M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83CED-6F4E-47C8-94E9-B04162A507CD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7" name="object 60">
              <a:extLst>
                <a:ext uri="{FF2B5EF4-FFF2-40B4-BE49-F238E27FC236}">
                  <a16:creationId xmlns:a16="http://schemas.microsoft.com/office/drawing/2014/main" id="{6978ECA8-C9FE-46E4-A7B4-083BC8F5206F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8" name="object 27">
              <a:extLst>
                <a:ext uri="{FF2B5EF4-FFF2-40B4-BE49-F238E27FC236}">
                  <a16:creationId xmlns:a16="http://schemas.microsoft.com/office/drawing/2014/main" id="{575C294C-CF39-40CD-9757-2D334B77BBA0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9" name="object 26">
              <a:extLst>
                <a:ext uri="{FF2B5EF4-FFF2-40B4-BE49-F238E27FC236}">
                  <a16:creationId xmlns:a16="http://schemas.microsoft.com/office/drawing/2014/main" id="{04ABF970-9A07-4B7C-8624-31335511EA5B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C64891-85D8-4047-9B9D-0F42854A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8104" y="4891531"/>
            <a:ext cx="4760805" cy="190500"/>
          </a:xfrm>
          <a:custGeom>
            <a:avLst/>
            <a:gdLst/>
            <a:ahLst/>
            <a:cxnLst/>
            <a:rect l="l" t="t" r="r" b="b"/>
            <a:pathLst>
              <a:path w="3570604" h="142875">
                <a:moveTo>
                  <a:pt x="3570224" y="0"/>
                </a:moveTo>
                <a:lnTo>
                  <a:pt x="3570224" y="0"/>
                </a:lnTo>
                <a:lnTo>
                  <a:pt x="0" y="0"/>
                </a:lnTo>
                <a:lnTo>
                  <a:pt x="0" y="142875"/>
                </a:lnTo>
                <a:lnTo>
                  <a:pt x="3570224" y="142875"/>
                </a:lnTo>
                <a:lnTo>
                  <a:pt x="3570224" y="0"/>
                </a:lnTo>
                <a:close/>
              </a:path>
            </a:pathLst>
          </a:custGeom>
          <a:solidFill>
            <a:srgbClr val="EDFF4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83492" y="61383"/>
          <a:ext cx="9142307" cy="6368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893">
                <a:tc>
                  <a:txBody>
                    <a:bodyPr/>
                    <a:lstStyle/>
                    <a:p>
                      <a:pPr marL="55880" marR="69215">
                        <a:lnSpc>
                          <a:spcPct val="105400"/>
                        </a:lnSpc>
                        <a:spcBef>
                          <a:spcPts val="685"/>
                        </a:spcBef>
                      </a:pPr>
                      <a:r>
                        <a:rPr sz="1300" b="1" spc="-1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Pengorganisasia </a:t>
                      </a:r>
                      <a:r>
                        <a:rPr sz="1300" b="1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00" b="1" spc="5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Pembelajaran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599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8419">
                        <a:lnSpc>
                          <a:spcPct val="105500"/>
                        </a:lnSpc>
                        <a:spcBef>
                          <a:spcPts val="390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Cara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satuan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mengatur</a:t>
                      </a:r>
                      <a:r>
                        <a:rPr sz="13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muatan</a:t>
                      </a:r>
                      <a:r>
                        <a:rPr sz="13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kurikulum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3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satu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rentang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waktu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beban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belajar,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serta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cara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mengelola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22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mendukung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pencapaian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Capaian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(CP)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delapan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dimensi</a:t>
                      </a:r>
                      <a:r>
                        <a:rPr sz="13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profil</a:t>
                      </a:r>
                      <a:r>
                        <a:rPr sz="13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lulusan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mengacu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Standar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Kompetensi</a:t>
                      </a:r>
                      <a:r>
                        <a:rPr sz="13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Lulusan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(Standar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Tingkat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Pencapaian</a:t>
                      </a:r>
                      <a:r>
                        <a:rPr sz="13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Perkembangan</a:t>
                      </a:r>
                      <a:r>
                        <a:rPr sz="13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Anak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PAUD)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6854" indent="-153035">
                        <a:lnSpc>
                          <a:spcPct val="100000"/>
                        </a:lnSpc>
                        <a:buFont typeface="Arial MT"/>
                        <a:buChar char="●"/>
                        <a:tabLst>
                          <a:tab pos="236854" algn="l"/>
                        </a:tabLst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Intrakurikuler,</a:t>
                      </a:r>
                      <a:r>
                        <a:rPr sz="130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berisi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kegiatan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22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mencapai</a:t>
                      </a:r>
                      <a:r>
                        <a:rPr sz="13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tujuan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belajar</a:t>
                      </a:r>
                      <a:r>
                        <a:rPr sz="13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jadwal</a:t>
                      </a:r>
                      <a:r>
                        <a:rPr sz="13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dan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beban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belajar</a:t>
                      </a:r>
                      <a:r>
                        <a:rPr sz="13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struktur</a:t>
                      </a:r>
                      <a:r>
                        <a:rPr sz="13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kurikulum.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237490" marR="86360" indent="-153670">
                        <a:lnSpc>
                          <a:spcPct val="105500"/>
                        </a:lnSpc>
                        <a:spcBef>
                          <a:spcPts val="980"/>
                        </a:spcBef>
                        <a:buFont typeface="Arial MT"/>
                        <a:buChar char="●"/>
                        <a:tabLst>
                          <a:tab pos="237490" algn="l"/>
                        </a:tabLst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Kokurikuler</a:t>
                      </a:r>
                      <a:r>
                        <a:rPr sz="13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merupakan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kegiatan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dilaksanakan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penguatan,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pendalaman,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dan/atau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pengayaan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kegiatan</a:t>
                      </a:r>
                      <a:r>
                        <a:rPr sz="1300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intrakurikuler</a:t>
                      </a:r>
                      <a:r>
                        <a:rPr sz="13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300" spc="22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rangka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pengembangan</a:t>
                      </a:r>
                      <a:r>
                        <a:rPr sz="1300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karakter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kompetensi</a:t>
                      </a:r>
                      <a:r>
                        <a:rPr sz="13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murid.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236220" marR="101600" indent="-152400" algn="just">
                        <a:lnSpc>
                          <a:spcPct val="105500"/>
                        </a:lnSpc>
                        <a:spcBef>
                          <a:spcPts val="1050"/>
                        </a:spcBef>
                        <a:buFont typeface="Arial MT"/>
                        <a:buChar char="●"/>
                        <a:tabLst>
                          <a:tab pos="237490" algn="l"/>
                        </a:tabLst>
                      </a:pPr>
                      <a:r>
                        <a:rPr sz="1300" b="1" spc="10" dirty="0">
                          <a:latin typeface="Arial"/>
                          <a:cs typeface="Arial"/>
                        </a:rPr>
                        <a:t>Ekstrakurikuler</a:t>
                      </a:r>
                      <a:r>
                        <a:rPr sz="130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merupakan</a:t>
                      </a:r>
                      <a:r>
                        <a:rPr sz="13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kegiatan</a:t>
                      </a:r>
                      <a:r>
                        <a:rPr sz="13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pengembangan</a:t>
                      </a:r>
                      <a:r>
                        <a:rPr sz="13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karakter</a:t>
                      </a:r>
                      <a:r>
                        <a:rPr sz="13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rangka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perluasan</a:t>
                      </a:r>
                      <a:r>
                        <a:rPr sz="13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potensi, 	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bakat,</a:t>
                      </a:r>
                      <a:r>
                        <a:rPr sz="1300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minat,</a:t>
                      </a:r>
                      <a:r>
                        <a:rPr sz="13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kemampuan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kepribadian,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kerja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sama,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murid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secara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optimal</a:t>
                      </a:r>
                      <a:r>
                        <a:rPr sz="13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yang 	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dilakukan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bimbingan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pengawasan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satuan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pendidikan.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73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300" b="1" spc="-1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Perencanaan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10" dirty="0">
                          <a:solidFill>
                            <a:srgbClr val="0A5293"/>
                          </a:solidFill>
                          <a:latin typeface="Arial"/>
                          <a:cs typeface="Arial"/>
                        </a:rPr>
                        <a:t>Pembelajaran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773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Perencanaan</a:t>
                      </a:r>
                      <a:r>
                        <a:rPr sz="1300" b="1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1300" b="1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meliputi</a:t>
                      </a:r>
                      <a:r>
                        <a:rPr sz="1300" b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ruang</a:t>
                      </a:r>
                      <a:r>
                        <a:rPr sz="1300" b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lingkup</a:t>
                      </a:r>
                      <a:r>
                        <a:rPr sz="1300" b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satuan</a:t>
                      </a:r>
                      <a:r>
                        <a:rPr sz="13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pendidikan</a:t>
                      </a:r>
                      <a:r>
                        <a:rPr sz="1300" b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3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ruang</a:t>
                      </a:r>
                      <a:r>
                        <a:rPr sz="1300" b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lingkup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kelas.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237490" marR="241300" indent="-153670">
                        <a:lnSpc>
                          <a:spcPct val="105500"/>
                        </a:lnSpc>
                        <a:spcBef>
                          <a:spcPts val="975"/>
                        </a:spcBef>
                        <a:buFont typeface="Arial MT"/>
                        <a:buChar char="●"/>
                        <a:tabLst>
                          <a:tab pos="237490" algn="l"/>
                        </a:tabLst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Rencana</a:t>
                      </a:r>
                      <a:r>
                        <a:rPr sz="1300" b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1300" b="1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untuk</a:t>
                      </a:r>
                      <a:r>
                        <a:rPr sz="13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ruang</a:t>
                      </a:r>
                      <a:r>
                        <a:rPr sz="130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lingkup</a:t>
                      </a:r>
                      <a:r>
                        <a:rPr sz="1300" b="1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satuan</a:t>
                      </a:r>
                      <a:r>
                        <a:rPr sz="130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pendidikan</a:t>
                      </a:r>
                      <a:r>
                        <a:rPr sz="1300" b="1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memuat</a:t>
                      </a:r>
                      <a:r>
                        <a:rPr sz="13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tujuan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alur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tujuan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beserta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gambaran</a:t>
                      </a:r>
                      <a:r>
                        <a:rPr sz="1300" spc="2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besar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asesmen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pembelajaran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kegiatan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intrakurikuler.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Memuat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tema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bentuk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kegiatan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kokurikuler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dilakukan.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236220" marR="202565" indent="-152400">
                        <a:lnSpc>
                          <a:spcPct val="105400"/>
                        </a:lnSpc>
                        <a:spcBef>
                          <a:spcPts val="1055"/>
                        </a:spcBef>
                        <a:buFont typeface="Arial MT"/>
                        <a:buChar char="●"/>
                        <a:tabLst>
                          <a:tab pos="237490" algn="l"/>
                        </a:tabLst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Rencana</a:t>
                      </a:r>
                      <a:r>
                        <a:rPr sz="1300" b="1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1300" b="1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untuk</a:t>
                      </a:r>
                      <a:r>
                        <a:rPr sz="1300" b="1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ruang</a:t>
                      </a:r>
                      <a:r>
                        <a:rPr sz="13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lingkup</a:t>
                      </a:r>
                      <a:r>
                        <a:rPr sz="1300" b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kelas</a:t>
                      </a:r>
                      <a:r>
                        <a:rPr sz="13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seperti</a:t>
                      </a:r>
                      <a:r>
                        <a:rPr sz="13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rencana</a:t>
                      </a:r>
                      <a:r>
                        <a:rPr sz="13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pelaksanaan 	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(RPP)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3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modul</a:t>
                      </a:r>
                      <a:r>
                        <a:rPr sz="13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ajar.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dokumentasi</a:t>
                      </a:r>
                      <a:r>
                        <a:rPr sz="13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rencana</a:t>
                      </a:r>
                      <a:r>
                        <a:rPr sz="13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3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ini,</a:t>
                      </a:r>
                      <a:r>
                        <a:rPr sz="13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satuan 	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cukup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melampirkan</a:t>
                      </a:r>
                      <a:r>
                        <a:rPr sz="13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beberapa</a:t>
                      </a:r>
                      <a:r>
                        <a:rPr sz="13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contoh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perangkat</a:t>
                      </a:r>
                      <a:r>
                        <a:rPr sz="13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ajar</a:t>
                      </a:r>
                      <a:r>
                        <a:rPr sz="13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3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bentuk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rencana</a:t>
                      </a:r>
                      <a:r>
                        <a:rPr sz="13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kegiatan 	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3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mewakili</a:t>
                      </a:r>
                      <a:r>
                        <a:rPr sz="13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inti</a:t>
                      </a:r>
                      <a:r>
                        <a:rPr sz="13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dari</a:t>
                      </a:r>
                      <a:r>
                        <a:rPr sz="13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rangkaian</a:t>
                      </a:r>
                      <a:r>
                        <a:rPr sz="13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pembelajaran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93464" y="479859"/>
            <a:ext cx="2571750" cy="593725"/>
          </a:xfrm>
          <a:prstGeom prst="rect">
            <a:avLst/>
          </a:prstGeom>
        </p:spPr>
        <p:txBody>
          <a:bodyPr vert="horz" wrap="square" lIns="0" tIns="13547" rIns="0" bIns="0" rtlCol="0" anchor="ctr">
            <a:spAutoFit/>
          </a:bodyPr>
          <a:lstStyle/>
          <a:p>
            <a:pPr marL="16933" marR="6773">
              <a:lnSpc>
                <a:spcPct val="102800"/>
              </a:lnSpc>
              <a:spcBef>
                <a:spcPts val="107"/>
              </a:spcBef>
            </a:pPr>
            <a:r>
              <a:rPr sz="1867" b="1" dirty="0"/>
              <a:t>Komponen</a:t>
            </a:r>
            <a:r>
              <a:rPr sz="1867" b="1" spc="460" dirty="0"/>
              <a:t> </a:t>
            </a:r>
            <a:r>
              <a:rPr sz="1867" b="1" spc="-13" dirty="0"/>
              <a:t>Kurikulum </a:t>
            </a:r>
            <a:r>
              <a:rPr sz="1867" b="1" dirty="0"/>
              <a:t>Satuan</a:t>
            </a:r>
            <a:r>
              <a:rPr sz="1867" b="1" spc="-87" dirty="0"/>
              <a:t> </a:t>
            </a:r>
            <a:r>
              <a:rPr sz="1867" b="1" spc="-13" dirty="0"/>
              <a:t>Pendidikan</a:t>
            </a:r>
            <a:endParaRPr sz="1867" b="1" dirty="0"/>
          </a:p>
        </p:txBody>
      </p:sp>
      <p:sp>
        <p:nvSpPr>
          <p:cNvPr id="5" name="object 5"/>
          <p:cNvSpPr txBox="1"/>
          <p:nvPr/>
        </p:nvSpPr>
        <p:spPr>
          <a:xfrm>
            <a:off x="187114" y="1283631"/>
            <a:ext cx="2578100" cy="69232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2400"/>
              </a:lnSpc>
              <a:spcBef>
                <a:spcPts val="127"/>
              </a:spcBef>
            </a:pP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Komponen</a:t>
            </a:r>
            <a:r>
              <a:rPr sz="1467" spc="-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ini</a:t>
            </a:r>
            <a:r>
              <a:rPr sz="1467" spc="-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13" dirty="0">
                <a:solidFill>
                  <a:srgbClr val="434343"/>
                </a:solidFill>
                <a:latin typeface="Arial MT"/>
                <a:cs typeface="Arial MT"/>
              </a:rPr>
              <a:t>menjadi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komponen</a:t>
            </a:r>
            <a:r>
              <a:rPr sz="1467" spc="3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13" dirty="0">
                <a:solidFill>
                  <a:srgbClr val="434343"/>
                </a:solidFill>
                <a:latin typeface="Arial MT"/>
                <a:cs typeface="Arial MT"/>
              </a:rPr>
              <a:t>utama</a:t>
            </a:r>
            <a:r>
              <a:rPr sz="1467" spc="-53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sz="1467" spc="-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13" dirty="0">
                <a:solidFill>
                  <a:srgbClr val="434343"/>
                </a:solidFill>
                <a:latin typeface="Arial MT"/>
                <a:cs typeface="Arial MT"/>
              </a:rPr>
              <a:t>ditinjau </a:t>
            </a:r>
            <a:r>
              <a:rPr sz="1467" dirty="0">
                <a:solidFill>
                  <a:srgbClr val="434343"/>
                </a:solidFill>
                <a:latin typeface="Arial MT"/>
                <a:cs typeface="Arial MT"/>
              </a:rPr>
              <a:t>setiap</a:t>
            </a:r>
            <a:r>
              <a:rPr sz="1467" spc="-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67" spc="-13" dirty="0">
                <a:solidFill>
                  <a:srgbClr val="434343"/>
                </a:solidFill>
                <a:latin typeface="Arial MT"/>
                <a:cs typeface="Arial MT"/>
              </a:rPr>
              <a:t>tahun</a:t>
            </a:r>
            <a:endParaRPr sz="1467">
              <a:latin typeface="Arial MT"/>
              <a:cs typeface="Arial M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EC828-3527-466C-BD28-8139056DCE47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7" name="object 60">
              <a:extLst>
                <a:ext uri="{FF2B5EF4-FFF2-40B4-BE49-F238E27FC236}">
                  <a16:creationId xmlns:a16="http://schemas.microsoft.com/office/drawing/2014/main" id="{7DBEDBC7-BB99-4D09-A515-537112AEDB6C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8" name="object 27">
              <a:extLst>
                <a:ext uri="{FF2B5EF4-FFF2-40B4-BE49-F238E27FC236}">
                  <a16:creationId xmlns:a16="http://schemas.microsoft.com/office/drawing/2014/main" id="{D8C333E8-957F-47D3-B077-BA1BAE60C82B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9" name="object 26">
              <a:extLst>
                <a:ext uri="{FF2B5EF4-FFF2-40B4-BE49-F238E27FC236}">
                  <a16:creationId xmlns:a16="http://schemas.microsoft.com/office/drawing/2014/main" id="{BE776E72-B725-4654-9CF3-85B736CD98E6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3F366B-F09F-4086-B2DC-F9727185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08000" y="400778"/>
            <a:ext cx="1917700" cy="712787"/>
          </a:xfrm>
          <a:prstGeom prst="rect">
            <a:avLst/>
          </a:prstGeom>
        </p:spPr>
        <p:txBody>
          <a:bodyPr vert="horz" wrap="square" lIns="0" tIns="21167" rIns="0" bIns="0" rtlCol="0" anchor="ctr">
            <a:spAutoFit/>
          </a:bodyPr>
          <a:lstStyle/>
          <a:p>
            <a:pPr marL="16933">
              <a:lnSpc>
                <a:spcPts val="2713"/>
              </a:lnSpc>
              <a:spcBef>
                <a:spcPts val="167"/>
              </a:spcBef>
            </a:pPr>
            <a:r>
              <a:rPr sz="2267" b="1" spc="-13" dirty="0"/>
              <a:t>Perencanaan</a:t>
            </a:r>
            <a:endParaRPr sz="2267" b="1" dirty="0"/>
          </a:p>
          <a:p>
            <a:pPr marL="16933">
              <a:lnSpc>
                <a:spcPts val="2713"/>
              </a:lnSpc>
            </a:pPr>
            <a:r>
              <a:rPr sz="2267" b="1" spc="-13" dirty="0"/>
              <a:t>Pembelajaran</a:t>
            </a:r>
            <a:endParaRPr sz="2267" b="1" dirty="0"/>
          </a:p>
        </p:txBody>
      </p:sp>
      <p:sp>
        <p:nvSpPr>
          <p:cNvPr id="4" name="object 4"/>
          <p:cNvSpPr/>
          <p:nvPr/>
        </p:nvSpPr>
        <p:spPr>
          <a:xfrm>
            <a:off x="4071619" y="2573779"/>
            <a:ext cx="1130300" cy="203200"/>
          </a:xfrm>
          <a:custGeom>
            <a:avLst/>
            <a:gdLst/>
            <a:ahLst/>
            <a:cxnLst/>
            <a:rect l="l" t="t" r="r" b="b"/>
            <a:pathLst>
              <a:path w="847725" h="152400">
                <a:moveTo>
                  <a:pt x="847725" y="0"/>
                </a:moveTo>
                <a:lnTo>
                  <a:pt x="0" y="0"/>
                </a:lnTo>
                <a:lnTo>
                  <a:pt x="0" y="152400"/>
                </a:lnTo>
                <a:lnTo>
                  <a:pt x="847725" y="152400"/>
                </a:lnTo>
                <a:lnTo>
                  <a:pt x="8477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448472" y="297601"/>
            <a:ext cx="3903673" cy="247141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467" b="1" dirty="0">
                <a:latin typeface="Arial MT"/>
                <a:cs typeface="Arial MT"/>
              </a:rPr>
              <a:t>Perencanaan</a:t>
            </a:r>
            <a:r>
              <a:rPr sz="1467" b="1" spc="-67" dirty="0">
                <a:latin typeface="Arial MT"/>
                <a:cs typeface="Arial MT"/>
              </a:rPr>
              <a:t> </a:t>
            </a:r>
            <a:r>
              <a:rPr sz="1467" b="1" dirty="0">
                <a:latin typeface="Arial MT"/>
                <a:cs typeface="Arial MT"/>
              </a:rPr>
              <a:t>pembelajaran</a:t>
            </a:r>
            <a:r>
              <a:rPr sz="1467" b="1" spc="-87" dirty="0">
                <a:latin typeface="Arial MT"/>
                <a:cs typeface="Arial MT"/>
              </a:rPr>
              <a:t> </a:t>
            </a:r>
            <a:r>
              <a:rPr sz="1467" b="1" spc="-13" dirty="0">
                <a:latin typeface="Arial MT"/>
                <a:cs typeface="Arial MT"/>
              </a:rPr>
              <a:t>meliputi:</a:t>
            </a:r>
            <a:endParaRPr sz="1467" b="1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0648" y="742949"/>
            <a:ext cx="7852833" cy="160088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14856" marR="6773" indent="-398770">
              <a:lnSpc>
                <a:spcPct val="100200"/>
              </a:lnSpc>
              <a:spcBef>
                <a:spcPts val="160"/>
              </a:spcBef>
              <a:buAutoNum type="arabicPeriod"/>
              <a:tabLst>
                <a:tab pos="414856" algn="l"/>
              </a:tabLst>
            </a:pPr>
            <a:r>
              <a:rPr sz="1467" b="1" dirty="0">
                <a:latin typeface="Arial"/>
                <a:cs typeface="Arial"/>
              </a:rPr>
              <a:t>Ruang</a:t>
            </a:r>
            <a:r>
              <a:rPr sz="1467" b="1" spc="-53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lingkup</a:t>
            </a:r>
            <a:r>
              <a:rPr sz="1467" b="1" spc="-40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satuan pendidikan</a:t>
            </a:r>
            <a:r>
              <a:rPr sz="1467" b="1" spc="-80" dirty="0">
                <a:latin typeface="Arial"/>
                <a:cs typeface="Arial"/>
              </a:rPr>
              <a:t> </a:t>
            </a:r>
            <a:r>
              <a:rPr sz="1467" dirty="0">
                <a:latin typeface="Arial MT"/>
                <a:cs typeface="Arial MT"/>
              </a:rPr>
              <a:t>-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penyusunan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alur</a:t>
            </a:r>
            <a:r>
              <a:rPr sz="1467" spc="3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tujuan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atau</a:t>
            </a:r>
            <a:r>
              <a:rPr sz="1467" spc="-13" dirty="0">
                <a:latin typeface="Arial MT"/>
                <a:cs typeface="Arial MT"/>
              </a:rPr>
              <a:t> silabus. </a:t>
            </a:r>
            <a:r>
              <a:rPr sz="1467" dirty="0">
                <a:latin typeface="Arial MT"/>
                <a:cs typeface="Arial MT"/>
              </a:rPr>
              <a:t>Dalam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ruang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lingkup</a:t>
            </a:r>
            <a:r>
              <a:rPr sz="1467" spc="-8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satuan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pendidikan,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perumusan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-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penyusunan</a:t>
            </a:r>
            <a:r>
              <a:rPr sz="1467" spc="-8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alur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-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tujuan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atau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silabus</a:t>
            </a:r>
            <a:r>
              <a:rPr sz="1467" spc="-9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mata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pelajaran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berfungsi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mengarahkan</a:t>
            </a:r>
            <a:r>
              <a:rPr sz="1467" spc="-8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satuan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pendidikan </a:t>
            </a:r>
            <a:r>
              <a:rPr sz="1467" dirty="0">
                <a:latin typeface="Arial MT"/>
                <a:cs typeface="Arial MT"/>
              </a:rPr>
              <a:t>dalam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merencanakan,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mengimplementasi,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mengevaluasi</a:t>
            </a:r>
            <a:r>
              <a:rPr sz="1467" spc="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secara </a:t>
            </a:r>
            <a:r>
              <a:rPr sz="1467" dirty="0">
                <a:latin typeface="Arial MT"/>
                <a:cs typeface="Arial MT"/>
              </a:rPr>
              <a:t>keseluruhan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sehingga</a:t>
            </a:r>
            <a:r>
              <a:rPr sz="1467" spc="-8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Capaian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diperoleh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secara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sistematis,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konsisten,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spc="-33" dirty="0">
                <a:latin typeface="Arial MT"/>
                <a:cs typeface="Arial MT"/>
              </a:rPr>
              <a:t>dan </a:t>
            </a:r>
            <a:r>
              <a:rPr sz="1467" spc="-13" dirty="0">
                <a:latin typeface="Arial MT"/>
                <a:cs typeface="Arial MT"/>
              </a:rPr>
              <a:t>terukur.</a:t>
            </a:r>
            <a:endParaRPr sz="1467">
              <a:latin typeface="Arial MT"/>
              <a:cs typeface="Arial MT"/>
            </a:endParaRPr>
          </a:p>
          <a:p>
            <a:pPr marL="414856" indent="-397923">
              <a:spcBef>
                <a:spcPts val="47"/>
              </a:spcBef>
              <a:buAutoNum type="arabicPeriod"/>
              <a:tabLst>
                <a:tab pos="414856" algn="l"/>
              </a:tabLst>
            </a:pPr>
            <a:r>
              <a:rPr sz="1467" b="1" dirty="0">
                <a:latin typeface="Arial"/>
                <a:cs typeface="Arial"/>
              </a:rPr>
              <a:t>Ruang</a:t>
            </a:r>
            <a:r>
              <a:rPr sz="1467" b="1" spc="-27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lingkup</a:t>
            </a:r>
            <a:r>
              <a:rPr sz="1467" b="1" spc="-27" dirty="0">
                <a:latin typeface="Arial"/>
                <a:cs typeface="Arial"/>
              </a:rPr>
              <a:t> </a:t>
            </a:r>
            <a:r>
              <a:rPr sz="1467" b="1" dirty="0">
                <a:latin typeface="Arial"/>
                <a:cs typeface="Arial"/>
              </a:rPr>
              <a:t>kelas</a:t>
            </a:r>
            <a:r>
              <a:rPr sz="1467" b="1" spc="-73" dirty="0">
                <a:latin typeface="Arial"/>
                <a:cs typeface="Arial"/>
              </a:rPr>
              <a:t> </a:t>
            </a:r>
            <a:r>
              <a:rPr sz="1467" dirty="0">
                <a:latin typeface="Arial MT"/>
                <a:cs typeface="Arial MT"/>
              </a:rPr>
              <a:t>-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penyusunan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perencanaan</a:t>
            </a:r>
            <a:r>
              <a:rPr sz="1467" spc="-10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(rencana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pelaksanaan</a:t>
            </a:r>
            <a:endParaRPr sz="1467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8920" y="2320797"/>
            <a:ext cx="2569633" cy="247141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atau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modul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ajar)</a:t>
            </a:r>
            <a:endParaRPr sz="1467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7519" y="2357880"/>
            <a:ext cx="4233333" cy="20518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773">
              <a:lnSpc>
                <a:spcPts val="1600"/>
              </a:lnSpc>
            </a:pPr>
            <a:r>
              <a:rPr sz="1467" dirty="0">
                <a:latin typeface="Arial MT"/>
                <a:cs typeface="Arial MT"/>
              </a:rPr>
              <a:t>penyusunan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modul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ajar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atau rencana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pelaksanaan</a:t>
            </a:r>
            <a:endParaRPr sz="1467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8472" y="2536273"/>
            <a:ext cx="8058573" cy="1377727"/>
          </a:xfrm>
          <a:prstGeom prst="rect">
            <a:avLst/>
          </a:prstGeom>
        </p:spPr>
        <p:txBody>
          <a:bodyPr vert="horz" wrap="square" lIns="0" tIns="19473" rIns="0" bIns="0" rtlCol="0">
            <a:spAutoFit/>
          </a:bodyPr>
          <a:lstStyle/>
          <a:p>
            <a:pPr marL="626518" marR="6773">
              <a:lnSpc>
                <a:spcPct val="101000"/>
              </a:lnSpc>
              <a:spcBef>
                <a:spcPts val="153"/>
              </a:spcBef>
            </a:pPr>
            <a:r>
              <a:rPr sz="1467" dirty="0">
                <a:latin typeface="Arial MT"/>
                <a:cs typeface="Arial MT"/>
              </a:rPr>
              <a:t>pembelajaran.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Untuk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dokumen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rencana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pelaksanaan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pada</a:t>
            </a:r>
            <a:r>
              <a:rPr sz="1467" spc="-9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ruang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lingkup </a:t>
            </a:r>
            <a:r>
              <a:rPr sz="1467" dirty="0">
                <a:latin typeface="Arial MT"/>
                <a:cs typeface="Arial MT"/>
              </a:rPr>
              <a:t>kelas,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satuan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pendidikan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dapat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menggunakan,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memodifikasi,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atau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mengadaptasi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contoh </a:t>
            </a:r>
            <a:r>
              <a:rPr sz="1467" dirty="0">
                <a:latin typeface="Arial MT"/>
                <a:cs typeface="Arial MT"/>
              </a:rPr>
              <a:t>modul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ajar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yang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disediakan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Pemerintah,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-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cukup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melampirkan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beberapa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contoh </a:t>
            </a:r>
            <a:r>
              <a:rPr sz="1467" dirty="0">
                <a:latin typeface="Arial MT"/>
                <a:cs typeface="Arial MT"/>
              </a:rPr>
              <a:t>rencana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pelaksanaan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(RPP)/modul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ajar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atau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bentuk</a:t>
            </a:r>
            <a:r>
              <a:rPr sz="1467" spc="-7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rencana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kegiatan</a:t>
            </a:r>
            <a:r>
              <a:rPr sz="1467" spc="-7" dirty="0">
                <a:latin typeface="Arial MT"/>
                <a:cs typeface="Arial MT"/>
              </a:rPr>
              <a:t> </a:t>
            </a:r>
            <a:r>
              <a:rPr sz="1467" spc="-27" dirty="0">
                <a:latin typeface="Arial MT"/>
                <a:cs typeface="Arial MT"/>
              </a:rPr>
              <a:t>yang </a:t>
            </a:r>
            <a:r>
              <a:rPr sz="1467" dirty="0">
                <a:latin typeface="Arial MT"/>
                <a:cs typeface="Arial MT"/>
              </a:rPr>
              <a:t>mewakili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inti</a:t>
            </a:r>
            <a:r>
              <a:rPr sz="1467" spc="-8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dari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rangkaian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pada</a:t>
            </a:r>
            <a:r>
              <a:rPr sz="1467" spc="-9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bagian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Lampiran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spc="-33" dirty="0">
                <a:latin typeface="Arial MT"/>
                <a:cs typeface="Arial MT"/>
              </a:rPr>
              <a:t>8.</a:t>
            </a:r>
            <a:endParaRPr sz="1467">
              <a:latin typeface="Arial MT"/>
              <a:cs typeface="Arial MT"/>
            </a:endParaRPr>
          </a:p>
          <a:p>
            <a:pPr marL="16933">
              <a:lnSpc>
                <a:spcPts val="1707"/>
              </a:lnSpc>
            </a:pPr>
            <a:r>
              <a:rPr sz="1467" dirty="0">
                <a:latin typeface="Arial MT"/>
                <a:cs typeface="Arial MT"/>
              </a:rPr>
              <a:t>Perencanaan</a:t>
            </a:r>
            <a:r>
              <a:rPr sz="1467" spc="-8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pelaksanaan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asesmen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pada</a:t>
            </a:r>
            <a:r>
              <a:rPr sz="1467" spc="-10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mata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pelajaran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Praktik</a:t>
            </a:r>
            <a:r>
              <a:rPr sz="1467" spc="-93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Kerja</a:t>
            </a:r>
            <a:endParaRPr sz="1467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08584" y="4283454"/>
            <a:ext cx="3911600" cy="2368973"/>
            <a:chOff x="3381438" y="3371913"/>
            <a:chExt cx="2933700" cy="1776730"/>
          </a:xfrm>
        </p:grpSpPr>
        <p:sp>
          <p:nvSpPr>
            <p:cNvPr id="11" name="object 11"/>
            <p:cNvSpPr/>
            <p:nvPr/>
          </p:nvSpPr>
          <p:spPr>
            <a:xfrm>
              <a:off x="3386201" y="3376676"/>
              <a:ext cx="2924175" cy="1767205"/>
            </a:xfrm>
            <a:custGeom>
              <a:avLst/>
              <a:gdLst/>
              <a:ahLst/>
              <a:cxnLst/>
              <a:rect l="l" t="t" r="r" b="b"/>
              <a:pathLst>
                <a:path w="2924175" h="1767204">
                  <a:moveTo>
                    <a:pt x="1462024" y="0"/>
                  </a:moveTo>
                  <a:lnTo>
                    <a:pt x="1403221" y="729"/>
                  </a:lnTo>
                  <a:lnTo>
                    <a:pt x="1345008" y="2900"/>
                  </a:lnTo>
                  <a:lnTo>
                    <a:pt x="1287427" y="6485"/>
                  </a:lnTo>
                  <a:lnTo>
                    <a:pt x="1230524" y="11456"/>
                  </a:lnTo>
                  <a:lnTo>
                    <a:pt x="1174341" y="17786"/>
                  </a:lnTo>
                  <a:lnTo>
                    <a:pt x="1118922" y="25448"/>
                  </a:lnTo>
                  <a:lnTo>
                    <a:pt x="1064311" y="34413"/>
                  </a:lnTo>
                  <a:lnTo>
                    <a:pt x="1010552" y="44655"/>
                  </a:lnTo>
                  <a:lnTo>
                    <a:pt x="957688" y="56146"/>
                  </a:lnTo>
                  <a:lnTo>
                    <a:pt x="905762" y="68859"/>
                  </a:lnTo>
                  <a:lnTo>
                    <a:pt x="854819" y="82766"/>
                  </a:lnTo>
                  <a:lnTo>
                    <a:pt x="804902" y="97839"/>
                  </a:lnTo>
                  <a:lnTo>
                    <a:pt x="756055" y="114052"/>
                  </a:lnTo>
                  <a:lnTo>
                    <a:pt x="708322" y="131377"/>
                  </a:lnTo>
                  <a:lnTo>
                    <a:pt x="661745" y="149786"/>
                  </a:lnTo>
                  <a:lnTo>
                    <a:pt x="616370" y="169252"/>
                  </a:lnTo>
                  <a:lnTo>
                    <a:pt x="572239" y="189747"/>
                  </a:lnTo>
                  <a:lnTo>
                    <a:pt x="529396" y="211245"/>
                  </a:lnTo>
                  <a:lnTo>
                    <a:pt x="487885" y="233717"/>
                  </a:lnTo>
                  <a:lnTo>
                    <a:pt x="447750" y="257136"/>
                  </a:lnTo>
                  <a:lnTo>
                    <a:pt x="409034" y="281474"/>
                  </a:lnTo>
                  <a:lnTo>
                    <a:pt x="371781" y="306705"/>
                  </a:lnTo>
                  <a:lnTo>
                    <a:pt x="336034" y="332801"/>
                  </a:lnTo>
                  <a:lnTo>
                    <a:pt x="301837" y="359734"/>
                  </a:lnTo>
                  <a:lnTo>
                    <a:pt x="269235" y="387477"/>
                  </a:lnTo>
                  <a:lnTo>
                    <a:pt x="238270" y="416002"/>
                  </a:lnTo>
                  <a:lnTo>
                    <a:pt x="208986" y="445282"/>
                  </a:lnTo>
                  <a:lnTo>
                    <a:pt x="181427" y="475290"/>
                  </a:lnTo>
                  <a:lnTo>
                    <a:pt x="155637" y="505997"/>
                  </a:lnTo>
                  <a:lnTo>
                    <a:pt x="131659" y="537377"/>
                  </a:lnTo>
                  <a:lnTo>
                    <a:pt x="109537" y="569403"/>
                  </a:lnTo>
                  <a:lnTo>
                    <a:pt x="89314" y="602046"/>
                  </a:lnTo>
                  <a:lnTo>
                    <a:pt x="54743" y="669075"/>
                  </a:lnTo>
                  <a:lnTo>
                    <a:pt x="28294" y="738246"/>
                  </a:lnTo>
                  <a:lnTo>
                    <a:pt x="10316" y="809338"/>
                  </a:lnTo>
                  <a:lnTo>
                    <a:pt x="1160" y="882132"/>
                  </a:lnTo>
                  <a:lnTo>
                    <a:pt x="0" y="919099"/>
                  </a:lnTo>
                  <a:lnTo>
                    <a:pt x="1160" y="956067"/>
                  </a:lnTo>
                  <a:lnTo>
                    <a:pt x="10316" y="1028865"/>
                  </a:lnTo>
                  <a:lnTo>
                    <a:pt x="28294" y="1099961"/>
                  </a:lnTo>
                  <a:lnTo>
                    <a:pt x="54743" y="1169136"/>
                  </a:lnTo>
                  <a:lnTo>
                    <a:pt x="89314" y="1236169"/>
                  </a:lnTo>
                  <a:lnTo>
                    <a:pt x="109537" y="1268814"/>
                  </a:lnTo>
                  <a:lnTo>
                    <a:pt x="131659" y="1300842"/>
                  </a:lnTo>
                  <a:lnTo>
                    <a:pt x="155637" y="1332224"/>
                  </a:lnTo>
                  <a:lnTo>
                    <a:pt x="181427" y="1362934"/>
                  </a:lnTo>
                  <a:lnTo>
                    <a:pt x="208986" y="1392943"/>
                  </a:lnTo>
                  <a:lnTo>
                    <a:pt x="238270" y="1422226"/>
                  </a:lnTo>
                  <a:lnTo>
                    <a:pt x="269235" y="1450753"/>
                  </a:lnTo>
                  <a:lnTo>
                    <a:pt x="301837" y="1478498"/>
                  </a:lnTo>
                  <a:lnTo>
                    <a:pt x="336034" y="1505432"/>
                  </a:lnTo>
                  <a:lnTo>
                    <a:pt x="371781" y="1531530"/>
                  </a:lnTo>
                  <a:lnTo>
                    <a:pt x="409034" y="1556763"/>
                  </a:lnTo>
                  <a:lnTo>
                    <a:pt x="447750" y="1581103"/>
                  </a:lnTo>
                  <a:lnTo>
                    <a:pt x="487885" y="1604524"/>
                  </a:lnTo>
                  <a:lnTo>
                    <a:pt x="529396" y="1626998"/>
                  </a:lnTo>
                  <a:lnTo>
                    <a:pt x="572239" y="1648497"/>
                  </a:lnTo>
                  <a:lnTo>
                    <a:pt x="616370" y="1668994"/>
                  </a:lnTo>
                  <a:lnTo>
                    <a:pt x="661745" y="1688462"/>
                  </a:lnTo>
                  <a:lnTo>
                    <a:pt x="708322" y="1706872"/>
                  </a:lnTo>
                  <a:lnTo>
                    <a:pt x="756055" y="1724198"/>
                  </a:lnTo>
                  <a:lnTo>
                    <a:pt x="804902" y="1740413"/>
                  </a:lnTo>
                  <a:lnTo>
                    <a:pt x="854819" y="1755487"/>
                  </a:lnTo>
                  <a:lnTo>
                    <a:pt x="896341" y="1766824"/>
                  </a:lnTo>
                  <a:lnTo>
                    <a:pt x="2924175" y="1766824"/>
                  </a:lnTo>
                  <a:lnTo>
                    <a:pt x="2924175" y="1569046"/>
                  </a:lnTo>
                  <a:lnTo>
                    <a:pt x="2495931" y="1569046"/>
                  </a:lnTo>
                  <a:lnTo>
                    <a:pt x="2543063" y="1538000"/>
                  </a:lnTo>
                  <a:lnTo>
                    <a:pt x="2587661" y="1505741"/>
                  </a:lnTo>
                  <a:lnTo>
                    <a:pt x="2629681" y="1472333"/>
                  </a:lnTo>
                  <a:lnTo>
                    <a:pt x="2669082" y="1437838"/>
                  </a:lnTo>
                  <a:lnTo>
                    <a:pt x="2705824" y="1402319"/>
                  </a:lnTo>
                  <a:lnTo>
                    <a:pt x="2739864" y="1365839"/>
                  </a:lnTo>
                  <a:lnTo>
                    <a:pt x="2771162" y="1328461"/>
                  </a:lnTo>
                  <a:lnTo>
                    <a:pt x="2799675" y="1290248"/>
                  </a:lnTo>
                  <a:lnTo>
                    <a:pt x="2825363" y="1251262"/>
                  </a:lnTo>
                  <a:lnTo>
                    <a:pt x="2848184" y="1211566"/>
                  </a:lnTo>
                  <a:lnTo>
                    <a:pt x="2868096" y="1171223"/>
                  </a:lnTo>
                  <a:lnTo>
                    <a:pt x="2885059" y="1130296"/>
                  </a:lnTo>
                  <a:lnTo>
                    <a:pt x="2899030" y="1088848"/>
                  </a:lnTo>
                  <a:lnTo>
                    <a:pt x="2909969" y="1046941"/>
                  </a:lnTo>
                  <a:lnTo>
                    <a:pt x="2917833" y="1004639"/>
                  </a:lnTo>
                  <a:lnTo>
                    <a:pt x="2922582" y="962004"/>
                  </a:lnTo>
                  <a:lnTo>
                    <a:pt x="2924175" y="919099"/>
                  </a:lnTo>
                  <a:lnTo>
                    <a:pt x="2923013" y="882132"/>
                  </a:lnTo>
                  <a:lnTo>
                    <a:pt x="2913856" y="809338"/>
                  </a:lnTo>
                  <a:lnTo>
                    <a:pt x="2895875" y="738246"/>
                  </a:lnTo>
                  <a:lnTo>
                    <a:pt x="2869421" y="669075"/>
                  </a:lnTo>
                  <a:lnTo>
                    <a:pt x="2834844" y="602046"/>
                  </a:lnTo>
                  <a:lnTo>
                    <a:pt x="2814618" y="569403"/>
                  </a:lnTo>
                  <a:lnTo>
                    <a:pt x="2792493" y="537377"/>
                  </a:lnTo>
                  <a:lnTo>
                    <a:pt x="2768511" y="505997"/>
                  </a:lnTo>
                  <a:lnTo>
                    <a:pt x="2742717" y="475290"/>
                  </a:lnTo>
                  <a:lnTo>
                    <a:pt x="2715154" y="445282"/>
                  </a:lnTo>
                  <a:lnTo>
                    <a:pt x="2685866" y="416002"/>
                  </a:lnTo>
                  <a:lnTo>
                    <a:pt x="2654896" y="387477"/>
                  </a:lnTo>
                  <a:lnTo>
                    <a:pt x="2622289" y="359734"/>
                  </a:lnTo>
                  <a:lnTo>
                    <a:pt x="2588088" y="332801"/>
                  </a:lnTo>
                  <a:lnTo>
                    <a:pt x="2552337" y="306705"/>
                  </a:lnTo>
                  <a:lnTo>
                    <a:pt x="2515079" y="281474"/>
                  </a:lnTo>
                  <a:lnTo>
                    <a:pt x="2476358" y="257136"/>
                  </a:lnTo>
                  <a:lnTo>
                    <a:pt x="2436218" y="233717"/>
                  </a:lnTo>
                  <a:lnTo>
                    <a:pt x="2394703" y="211245"/>
                  </a:lnTo>
                  <a:lnTo>
                    <a:pt x="2351855" y="189747"/>
                  </a:lnTo>
                  <a:lnTo>
                    <a:pt x="2307720" y="169252"/>
                  </a:lnTo>
                  <a:lnTo>
                    <a:pt x="2262340" y="149786"/>
                  </a:lnTo>
                  <a:lnTo>
                    <a:pt x="2215760" y="131377"/>
                  </a:lnTo>
                  <a:lnTo>
                    <a:pt x="2168022" y="114052"/>
                  </a:lnTo>
                  <a:lnTo>
                    <a:pt x="2119171" y="97839"/>
                  </a:lnTo>
                  <a:lnTo>
                    <a:pt x="2069250" y="82766"/>
                  </a:lnTo>
                  <a:lnTo>
                    <a:pt x="2018304" y="68859"/>
                  </a:lnTo>
                  <a:lnTo>
                    <a:pt x="1966375" y="56146"/>
                  </a:lnTo>
                  <a:lnTo>
                    <a:pt x="1913508" y="44655"/>
                  </a:lnTo>
                  <a:lnTo>
                    <a:pt x="1859745" y="34413"/>
                  </a:lnTo>
                  <a:lnTo>
                    <a:pt x="1805132" y="25448"/>
                  </a:lnTo>
                  <a:lnTo>
                    <a:pt x="1749711" y="17786"/>
                  </a:lnTo>
                  <a:lnTo>
                    <a:pt x="1693526" y="11456"/>
                  </a:lnTo>
                  <a:lnTo>
                    <a:pt x="1636622" y="6485"/>
                  </a:lnTo>
                  <a:lnTo>
                    <a:pt x="1579040" y="2900"/>
                  </a:lnTo>
                  <a:lnTo>
                    <a:pt x="1520826" y="729"/>
                  </a:lnTo>
                  <a:lnTo>
                    <a:pt x="1462024" y="0"/>
                  </a:lnTo>
                  <a:close/>
                </a:path>
              </a:pathLst>
            </a:custGeom>
            <a:solidFill>
              <a:srgbClr val="C8DAF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6201" y="3376676"/>
              <a:ext cx="2924175" cy="1767205"/>
            </a:xfrm>
            <a:custGeom>
              <a:avLst/>
              <a:gdLst/>
              <a:ahLst/>
              <a:cxnLst/>
              <a:rect l="l" t="t" r="r" b="b"/>
              <a:pathLst>
                <a:path w="2924175" h="1767204">
                  <a:moveTo>
                    <a:pt x="896341" y="1766824"/>
                  </a:moveTo>
                  <a:lnTo>
                    <a:pt x="854819" y="1755487"/>
                  </a:lnTo>
                  <a:lnTo>
                    <a:pt x="804902" y="1740413"/>
                  </a:lnTo>
                  <a:lnTo>
                    <a:pt x="756055" y="1724198"/>
                  </a:lnTo>
                  <a:lnTo>
                    <a:pt x="708322" y="1706872"/>
                  </a:lnTo>
                  <a:lnTo>
                    <a:pt x="661745" y="1688462"/>
                  </a:lnTo>
                  <a:lnTo>
                    <a:pt x="616370" y="1668994"/>
                  </a:lnTo>
                  <a:lnTo>
                    <a:pt x="572239" y="1648497"/>
                  </a:lnTo>
                  <a:lnTo>
                    <a:pt x="529396" y="1626998"/>
                  </a:lnTo>
                  <a:lnTo>
                    <a:pt x="487885" y="1604524"/>
                  </a:lnTo>
                  <a:lnTo>
                    <a:pt x="447750" y="1581103"/>
                  </a:lnTo>
                  <a:lnTo>
                    <a:pt x="409034" y="1556763"/>
                  </a:lnTo>
                  <a:lnTo>
                    <a:pt x="371781" y="1531530"/>
                  </a:lnTo>
                  <a:lnTo>
                    <a:pt x="336034" y="1505432"/>
                  </a:lnTo>
                  <a:lnTo>
                    <a:pt x="301837" y="1478498"/>
                  </a:lnTo>
                  <a:lnTo>
                    <a:pt x="269235" y="1450753"/>
                  </a:lnTo>
                  <a:lnTo>
                    <a:pt x="238270" y="1422226"/>
                  </a:lnTo>
                  <a:lnTo>
                    <a:pt x="208986" y="1392943"/>
                  </a:lnTo>
                  <a:lnTo>
                    <a:pt x="181427" y="1362934"/>
                  </a:lnTo>
                  <a:lnTo>
                    <a:pt x="155637" y="1332224"/>
                  </a:lnTo>
                  <a:lnTo>
                    <a:pt x="131659" y="1300842"/>
                  </a:lnTo>
                  <a:lnTo>
                    <a:pt x="109537" y="1268814"/>
                  </a:lnTo>
                  <a:lnTo>
                    <a:pt x="89314" y="1236169"/>
                  </a:lnTo>
                  <a:lnTo>
                    <a:pt x="54743" y="1169136"/>
                  </a:lnTo>
                  <a:lnTo>
                    <a:pt x="28294" y="1099961"/>
                  </a:lnTo>
                  <a:lnTo>
                    <a:pt x="10316" y="1028865"/>
                  </a:lnTo>
                  <a:lnTo>
                    <a:pt x="1160" y="956067"/>
                  </a:lnTo>
                  <a:lnTo>
                    <a:pt x="0" y="919099"/>
                  </a:lnTo>
                  <a:lnTo>
                    <a:pt x="1160" y="882132"/>
                  </a:lnTo>
                  <a:lnTo>
                    <a:pt x="10316" y="809338"/>
                  </a:lnTo>
                  <a:lnTo>
                    <a:pt x="28294" y="738246"/>
                  </a:lnTo>
                  <a:lnTo>
                    <a:pt x="54743" y="669075"/>
                  </a:lnTo>
                  <a:lnTo>
                    <a:pt x="89314" y="602046"/>
                  </a:lnTo>
                  <a:lnTo>
                    <a:pt x="109537" y="569403"/>
                  </a:lnTo>
                  <a:lnTo>
                    <a:pt x="131659" y="537377"/>
                  </a:lnTo>
                  <a:lnTo>
                    <a:pt x="155637" y="505997"/>
                  </a:lnTo>
                  <a:lnTo>
                    <a:pt x="181427" y="475290"/>
                  </a:lnTo>
                  <a:lnTo>
                    <a:pt x="208986" y="445282"/>
                  </a:lnTo>
                  <a:lnTo>
                    <a:pt x="238270" y="416002"/>
                  </a:lnTo>
                  <a:lnTo>
                    <a:pt x="269235" y="387477"/>
                  </a:lnTo>
                  <a:lnTo>
                    <a:pt x="301837" y="359734"/>
                  </a:lnTo>
                  <a:lnTo>
                    <a:pt x="336034" y="332801"/>
                  </a:lnTo>
                  <a:lnTo>
                    <a:pt x="371781" y="306705"/>
                  </a:lnTo>
                  <a:lnTo>
                    <a:pt x="409034" y="281474"/>
                  </a:lnTo>
                  <a:lnTo>
                    <a:pt x="447750" y="257136"/>
                  </a:lnTo>
                  <a:lnTo>
                    <a:pt x="487885" y="233717"/>
                  </a:lnTo>
                  <a:lnTo>
                    <a:pt x="529396" y="211245"/>
                  </a:lnTo>
                  <a:lnTo>
                    <a:pt x="572239" y="189747"/>
                  </a:lnTo>
                  <a:lnTo>
                    <a:pt x="616370" y="169252"/>
                  </a:lnTo>
                  <a:lnTo>
                    <a:pt x="661745" y="149786"/>
                  </a:lnTo>
                  <a:lnTo>
                    <a:pt x="708322" y="131377"/>
                  </a:lnTo>
                  <a:lnTo>
                    <a:pt x="756055" y="114052"/>
                  </a:lnTo>
                  <a:lnTo>
                    <a:pt x="804902" y="97839"/>
                  </a:lnTo>
                  <a:lnTo>
                    <a:pt x="854819" y="82766"/>
                  </a:lnTo>
                  <a:lnTo>
                    <a:pt x="905762" y="68859"/>
                  </a:lnTo>
                  <a:lnTo>
                    <a:pt x="957688" y="56146"/>
                  </a:lnTo>
                  <a:lnTo>
                    <a:pt x="1010552" y="44655"/>
                  </a:lnTo>
                  <a:lnTo>
                    <a:pt x="1064311" y="34413"/>
                  </a:lnTo>
                  <a:lnTo>
                    <a:pt x="1118922" y="25448"/>
                  </a:lnTo>
                  <a:lnTo>
                    <a:pt x="1174341" y="17786"/>
                  </a:lnTo>
                  <a:lnTo>
                    <a:pt x="1230524" y="11456"/>
                  </a:lnTo>
                  <a:lnTo>
                    <a:pt x="1287427" y="6485"/>
                  </a:lnTo>
                  <a:lnTo>
                    <a:pt x="1345008" y="2900"/>
                  </a:lnTo>
                  <a:lnTo>
                    <a:pt x="1403221" y="729"/>
                  </a:lnTo>
                  <a:lnTo>
                    <a:pt x="1462024" y="0"/>
                  </a:lnTo>
                  <a:lnTo>
                    <a:pt x="1520826" y="729"/>
                  </a:lnTo>
                  <a:lnTo>
                    <a:pt x="1579040" y="2900"/>
                  </a:lnTo>
                  <a:lnTo>
                    <a:pt x="1636622" y="6485"/>
                  </a:lnTo>
                  <a:lnTo>
                    <a:pt x="1693526" y="11456"/>
                  </a:lnTo>
                  <a:lnTo>
                    <a:pt x="1749711" y="17786"/>
                  </a:lnTo>
                  <a:lnTo>
                    <a:pt x="1805132" y="25448"/>
                  </a:lnTo>
                  <a:lnTo>
                    <a:pt x="1859745" y="34413"/>
                  </a:lnTo>
                  <a:lnTo>
                    <a:pt x="1913508" y="44655"/>
                  </a:lnTo>
                  <a:lnTo>
                    <a:pt x="1966375" y="56146"/>
                  </a:lnTo>
                  <a:lnTo>
                    <a:pt x="2018304" y="68859"/>
                  </a:lnTo>
                  <a:lnTo>
                    <a:pt x="2069250" y="82766"/>
                  </a:lnTo>
                  <a:lnTo>
                    <a:pt x="2119171" y="97839"/>
                  </a:lnTo>
                  <a:lnTo>
                    <a:pt x="2168022" y="114052"/>
                  </a:lnTo>
                  <a:lnTo>
                    <a:pt x="2215760" y="131377"/>
                  </a:lnTo>
                  <a:lnTo>
                    <a:pt x="2262340" y="149786"/>
                  </a:lnTo>
                  <a:lnTo>
                    <a:pt x="2307720" y="169252"/>
                  </a:lnTo>
                  <a:lnTo>
                    <a:pt x="2351855" y="189747"/>
                  </a:lnTo>
                  <a:lnTo>
                    <a:pt x="2394703" y="211245"/>
                  </a:lnTo>
                  <a:lnTo>
                    <a:pt x="2436218" y="233717"/>
                  </a:lnTo>
                  <a:lnTo>
                    <a:pt x="2476358" y="257136"/>
                  </a:lnTo>
                  <a:lnTo>
                    <a:pt x="2515079" y="281474"/>
                  </a:lnTo>
                  <a:lnTo>
                    <a:pt x="2552337" y="306705"/>
                  </a:lnTo>
                  <a:lnTo>
                    <a:pt x="2588088" y="332801"/>
                  </a:lnTo>
                  <a:lnTo>
                    <a:pt x="2622289" y="359734"/>
                  </a:lnTo>
                  <a:lnTo>
                    <a:pt x="2654896" y="387477"/>
                  </a:lnTo>
                  <a:lnTo>
                    <a:pt x="2685866" y="416002"/>
                  </a:lnTo>
                  <a:lnTo>
                    <a:pt x="2715154" y="445282"/>
                  </a:lnTo>
                  <a:lnTo>
                    <a:pt x="2742717" y="475290"/>
                  </a:lnTo>
                  <a:lnTo>
                    <a:pt x="2768511" y="505997"/>
                  </a:lnTo>
                  <a:lnTo>
                    <a:pt x="2792493" y="537377"/>
                  </a:lnTo>
                  <a:lnTo>
                    <a:pt x="2814618" y="569403"/>
                  </a:lnTo>
                  <a:lnTo>
                    <a:pt x="2834844" y="602046"/>
                  </a:lnTo>
                  <a:lnTo>
                    <a:pt x="2869421" y="669075"/>
                  </a:lnTo>
                  <a:lnTo>
                    <a:pt x="2895875" y="738246"/>
                  </a:lnTo>
                  <a:lnTo>
                    <a:pt x="2913856" y="809338"/>
                  </a:lnTo>
                  <a:lnTo>
                    <a:pt x="2923013" y="882132"/>
                  </a:lnTo>
                  <a:lnTo>
                    <a:pt x="2924175" y="919099"/>
                  </a:lnTo>
                  <a:lnTo>
                    <a:pt x="2922582" y="962004"/>
                  </a:lnTo>
                  <a:lnTo>
                    <a:pt x="2917833" y="1004639"/>
                  </a:lnTo>
                  <a:lnTo>
                    <a:pt x="2909969" y="1046941"/>
                  </a:lnTo>
                  <a:lnTo>
                    <a:pt x="2899030" y="1088848"/>
                  </a:lnTo>
                  <a:lnTo>
                    <a:pt x="2885059" y="1130296"/>
                  </a:lnTo>
                  <a:lnTo>
                    <a:pt x="2868096" y="1171223"/>
                  </a:lnTo>
                  <a:lnTo>
                    <a:pt x="2848184" y="1211566"/>
                  </a:lnTo>
                  <a:lnTo>
                    <a:pt x="2825363" y="1251262"/>
                  </a:lnTo>
                  <a:lnTo>
                    <a:pt x="2799675" y="1290248"/>
                  </a:lnTo>
                  <a:lnTo>
                    <a:pt x="2771162" y="1328461"/>
                  </a:lnTo>
                  <a:lnTo>
                    <a:pt x="2739864" y="1365839"/>
                  </a:lnTo>
                  <a:lnTo>
                    <a:pt x="2705824" y="1402319"/>
                  </a:lnTo>
                  <a:lnTo>
                    <a:pt x="2669082" y="1437838"/>
                  </a:lnTo>
                  <a:lnTo>
                    <a:pt x="2629681" y="1472333"/>
                  </a:lnTo>
                  <a:lnTo>
                    <a:pt x="2587661" y="1505741"/>
                  </a:lnTo>
                  <a:lnTo>
                    <a:pt x="2543063" y="1538000"/>
                  </a:lnTo>
                  <a:lnTo>
                    <a:pt x="2495931" y="1569046"/>
                  </a:lnTo>
                  <a:lnTo>
                    <a:pt x="2924175" y="1569046"/>
                  </a:lnTo>
                  <a:lnTo>
                    <a:pt x="2924175" y="1766824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48473" y="3885013"/>
            <a:ext cx="8086513" cy="2404590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>
              <a:lnSpc>
                <a:spcPts val="1707"/>
              </a:lnSpc>
              <a:spcBef>
                <a:spcPts val="267"/>
              </a:spcBef>
            </a:pPr>
            <a:r>
              <a:rPr sz="1467" dirty="0">
                <a:latin typeface="Arial MT"/>
                <a:cs typeface="Arial MT"/>
              </a:rPr>
              <a:t>Lapangan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(PKL)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di</a:t>
            </a:r>
            <a:r>
              <a:rPr sz="1467" spc="60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SMK</a:t>
            </a:r>
            <a:r>
              <a:rPr sz="1467" spc="-10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SMALB</a:t>
            </a:r>
            <a:r>
              <a:rPr sz="1467" spc="-2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dilaksanakan</a:t>
            </a:r>
            <a:r>
              <a:rPr sz="1467" spc="-8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secara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kolaboratif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oleh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satuan</a:t>
            </a:r>
            <a:r>
              <a:rPr sz="1467" spc="-3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pendidikan</a:t>
            </a:r>
            <a:r>
              <a:rPr sz="1467" spc="-7" dirty="0">
                <a:latin typeface="Arial MT"/>
                <a:cs typeface="Arial MT"/>
              </a:rPr>
              <a:t> </a:t>
            </a:r>
            <a:r>
              <a:rPr sz="1467" spc="-33" dirty="0">
                <a:latin typeface="Arial MT"/>
                <a:cs typeface="Arial MT"/>
              </a:rPr>
              <a:t>dan </a:t>
            </a:r>
            <a:r>
              <a:rPr sz="1467" dirty="0">
                <a:latin typeface="Arial MT"/>
                <a:cs typeface="Arial MT"/>
              </a:rPr>
              <a:t>mitra</a:t>
            </a:r>
            <a:r>
              <a:rPr sz="1467" spc="-1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dunia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kerja.</a:t>
            </a:r>
            <a:endParaRPr sz="1467" dirty="0">
              <a:latin typeface="Arial MT"/>
              <a:cs typeface="Arial MT"/>
            </a:endParaRPr>
          </a:p>
          <a:p>
            <a:pPr marL="1771182" marR="3823451" indent="4233" algn="ctr">
              <a:spcBef>
                <a:spcPts val="1047"/>
              </a:spcBef>
            </a:pPr>
            <a:r>
              <a:rPr sz="1467" dirty="0">
                <a:latin typeface="Arial MT"/>
                <a:cs typeface="Arial MT"/>
              </a:rPr>
              <a:t>Satuan pendidikan</a:t>
            </a:r>
            <a:r>
              <a:rPr sz="1467" spc="-80" dirty="0">
                <a:latin typeface="Arial MT"/>
                <a:cs typeface="Arial MT"/>
              </a:rPr>
              <a:t> </a:t>
            </a:r>
            <a:r>
              <a:rPr sz="1467" spc="-33" dirty="0">
                <a:latin typeface="Arial MT"/>
                <a:cs typeface="Arial MT"/>
              </a:rPr>
              <a:t>dan </a:t>
            </a:r>
            <a:r>
              <a:rPr sz="1467" dirty="0">
                <a:latin typeface="Arial MT"/>
                <a:cs typeface="Arial MT"/>
              </a:rPr>
              <a:t>pendidik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memiliki</a:t>
            </a:r>
            <a:r>
              <a:rPr sz="1467" spc="-4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keleluasaan </a:t>
            </a:r>
            <a:r>
              <a:rPr sz="1467" dirty="0">
                <a:latin typeface="Arial MT"/>
                <a:cs typeface="Arial MT"/>
              </a:rPr>
              <a:t>untuk</a:t>
            </a:r>
            <a:r>
              <a:rPr sz="1467" spc="-6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menentukan</a:t>
            </a:r>
            <a:r>
              <a:rPr sz="1467" spc="4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kegiatan </a:t>
            </a:r>
            <a:r>
              <a:rPr sz="1467" dirty="0">
                <a:latin typeface="Arial MT"/>
                <a:cs typeface="Arial MT"/>
              </a:rPr>
              <a:t>pembelajaran</a:t>
            </a:r>
            <a:r>
              <a:rPr sz="1467" spc="-60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4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perangkat </a:t>
            </a:r>
            <a:r>
              <a:rPr sz="1467" dirty="0">
                <a:latin typeface="Arial MT"/>
                <a:cs typeface="Arial MT"/>
              </a:rPr>
              <a:t>ajar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sesuai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dengan</a:t>
            </a:r>
            <a:r>
              <a:rPr sz="1467" spc="-53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tujuan pembelajaran,</a:t>
            </a:r>
            <a:r>
              <a:rPr sz="1467" spc="-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konteks</a:t>
            </a:r>
            <a:r>
              <a:rPr sz="1467" spc="67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satuan </a:t>
            </a:r>
            <a:r>
              <a:rPr sz="1467" dirty="0">
                <a:latin typeface="Arial MT"/>
                <a:cs typeface="Arial MT"/>
              </a:rPr>
              <a:t>pendidikan,</a:t>
            </a:r>
            <a:r>
              <a:rPr sz="1467" spc="-27" dirty="0">
                <a:latin typeface="Arial MT"/>
                <a:cs typeface="Arial MT"/>
              </a:rPr>
              <a:t> </a:t>
            </a:r>
            <a:r>
              <a:rPr sz="1467" dirty="0">
                <a:latin typeface="Arial MT"/>
                <a:cs typeface="Arial MT"/>
              </a:rPr>
              <a:t>dan</a:t>
            </a:r>
            <a:r>
              <a:rPr sz="1467" spc="-40" dirty="0">
                <a:latin typeface="Arial MT"/>
                <a:cs typeface="Arial MT"/>
              </a:rPr>
              <a:t> </a:t>
            </a:r>
            <a:r>
              <a:rPr sz="1467" spc="-13" dirty="0">
                <a:latin typeface="Arial MT"/>
                <a:cs typeface="Arial MT"/>
              </a:rPr>
              <a:t>karakteristik </a:t>
            </a:r>
            <a:r>
              <a:rPr sz="1467" spc="-13" dirty="0">
                <a:latin typeface="Calibri"/>
                <a:cs typeface="Calibri"/>
              </a:rPr>
              <a:t>murid</a:t>
            </a:r>
            <a:r>
              <a:rPr sz="1467" spc="-13" dirty="0">
                <a:latin typeface="Arial MT"/>
                <a:cs typeface="Arial MT"/>
              </a:rPr>
              <a:t>.</a:t>
            </a:r>
            <a:endParaRPr sz="1467" dirty="0">
              <a:latin typeface="Arial MT"/>
              <a:cs typeface="Arial M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ADF952-0915-42CC-ADC1-4635E8A80D5B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15" name="object 60">
              <a:extLst>
                <a:ext uri="{FF2B5EF4-FFF2-40B4-BE49-F238E27FC236}">
                  <a16:creationId xmlns:a16="http://schemas.microsoft.com/office/drawing/2014/main" id="{ECA1A52C-4463-4693-9C3F-0B715263C362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16" name="object 27">
              <a:extLst>
                <a:ext uri="{FF2B5EF4-FFF2-40B4-BE49-F238E27FC236}">
                  <a16:creationId xmlns:a16="http://schemas.microsoft.com/office/drawing/2014/main" id="{35AB2789-75F4-41BE-A273-038DE6B346C0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17" name="object 26">
              <a:extLst>
                <a:ext uri="{FF2B5EF4-FFF2-40B4-BE49-F238E27FC236}">
                  <a16:creationId xmlns:a16="http://schemas.microsoft.com/office/drawing/2014/main" id="{8F09CAFF-2D73-447B-81C2-44B9730AC260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AC090C-89FD-42C3-A39D-1A2435E7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5938BB7-C9AE-4117-A7C7-5808BE1E2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407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453B050-3CBE-4C42-A9D8-9748A9E40C59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26" name="object 60">
              <a:extLst>
                <a:ext uri="{FF2B5EF4-FFF2-40B4-BE49-F238E27FC236}">
                  <a16:creationId xmlns:a16="http://schemas.microsoft.com/office/drawing/2014/main" id="{1B8AC1E5-EF89-4C04-B2F1-19F4B77DCE2A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8AFCD9C-4C9B-47BE-B486-4FB5B43B0342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D708A9A1-AD5B-400A-9A3A-0FE0EED8CE31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CA5E70-6BE3-43B7-A100-DEF4404CD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16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384883-B830-4C91-8A52-BF2F02C0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985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5FDE33-8BE3-41FD-81A8-F5D701C1CE74}"/>
              </a:ext>
            </a:extLst>
          </p:cNvPr>
          <p:cNvGrpSpPr/>
          <p:nvPr/>
        </p:nvGrpSpPr>
        <p:grpSpPr>
          <a:xfrm>
            <a:off x="0" y="6367064"/>
            <a:ext cx="12191999" cy="509427"/>
            <a:chOff x="0" y="6357828"/>
            <a:chExt cx="12191999" cy="509427"/>
          </a:xfrm>
        </p:grpSpPr>
        <p:sp>
          <p:nvSpPr>
            <p:cNvPr id="5" name="object 60">
              <a:extLst>
                <a:ext uri="{FF2B5EF4-FFF2-40B4-BE49-F238E27FC236}">
                  <a16:creationId xmlns:a16="http://schemas.microsoft.com/office/drawing/2014/main" id="{44ADB993-2072-4B50-9B7D-F4CF2ECA6070}"/>
                </a:ext>
              </a:extLst>
            </p:cNvPr>
            <p:cNvSpPr/>
            <p:nvPr/>
          </p:nvSpPr>
          <p:spPr>
            <a:xfrm>
              <a:off x="0" y="6357828"/>
              <a:ext cx="12191999" cy="509427"/>
            </a:xfrm>
            <a:custGeom>
              <a:avLst/>
              <a:gdLst/>
              <a:ahLst/>
              <a:cxnLst/>
              <a:rect l="l" t="t" r="r" b="b"/>
              <a:pathLst>
                <a:path w="12188951" h="501395">
                  <a:moveTo>
                    <a:pt x="12188951" y="0"/>
                  </a:moveTo>
                  <a:lnTo>
                    <a:pt x="0" y="0"/>
                  </a:lnTo>
                  <a:lnTo>
                    <a:pt x="0" y="501393"/>
                  </a:lnTo>
                  <a:lnTo>
                    <a:pt x="12188951" y="501393"/>
                  </a:lnTo>
                  <a:lnTo>
                    <a:pt x="1218895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793"/>
            </a:p>
          </p:txBody>
        </p:sp>
        <p:sp>
          <p:nvSpPr>
            <p:cNvPr id="6" name="object 27">
              <a:extLst>
                <a:ext uri="{FF2B5EF4-FFF2-40B4-BE49-F238E27FC236}">
                  <a16:creationId xmlns:a16="http://schemas.microsoft.com/office/drawing/2014/main" id="{66C9176D-CC0C-4386-B29E-346183491904}"/>
                </a:ext>
              </a:extLst>
            </p:cNvPr>
            <p:cNvSpPr txBox="1"/>
            <p:nvPr/>
          </p:nvSpPr>
          <p:spPr>
            <a:xfrm>
              <a:off x="245506" y="6511666"/>
              <a:ext cx="7225320" cy="2029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524"/>
                </a:lnSpc>
                <a:spcBef>
                  <a:spcPts val="76"/>
                </a:spcBef>
              </a:pPr>
              <a:r>
                <a:rPr lang="it-IT" sz="2092" baseline="1950" dirty="0">
                  <a:solidFill>
                    <a:srgbClr val="FFFFFF"/>
                  </a:solidFill>
                  <a:cs typeface="Calibri"/>
                </a:rPr>
                <a:t>KURIKULUM SATUAN PENDIDIKAN SMK ACEH TAHUN 2025</a:t>
              </a:r>
            </a:p>
          </p:txBody>
        </p:sp>
        <p:sp>
          <p:nvSpPr>
            <p:cNvPr id="7" name="object 26">
              <a:extLst>
                <a:ext uri="{FF2B5EF4-FFF2-40B4-BE49-F238E27FC236}">
                  <a16:creationId xmlns:a16="http://schemas.microsoft.com/office/drawing/2014/main" id="{FD9FEE91-35BC-429F-AAB9-69A30336EE19}"/>
                </a:ext>
              </a:extLst>
            </p:cNvPr>
            <p:cNvSpPr txBox="1"/>
            <p:nvPr/>
          </p:nvSpPr>
          <p:spPr>
            <a:xfrm>
              <a:off x="10272191" y="6545212"/>
              <a:ext cx="1826053" cy="169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53">
                <a:lnSpc>
                  <a:spcPts val="1116"/>
                </a:lnSpc>
                <a:spcBef>
                  <a:spcPts val="55"/>
                </a:spcBef>
              </a:pPr>
              <a:r>
                <a:rPr lang="en-ID" sz="996" spc="-4" dirty="0">
                  <a:solidFill>
                    <a:srgbClr val="FFFFFF"/>
                  </a:solidFill>
                  <a:latin typeface="Arial"/>
                  <a:cs typeface="Arial"/>
                </a:rPr>
                <a:t>DINAS PENDIDIKAN ACEH</a:t>
              </a:r>
              <a:endParaRPr sz="996" dirty="0">
                <a:latin typeface="Arial"/>
                <a:cs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384546-CDFB-42B7-9A69-B3BE48DBC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639" y="6432029"/>
              <a:ext cx="286320" cy="3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63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</TotalTime>
  <Words>2858</Words>
  <Application>Microsoft Office PowerPoint</Application>
  <PresentationFormat>Widescreen</PresentationFormat>
  <Paragraphs>342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맑은 고딕</vt:lpstr>
      <vt:lpstr>Arial</vt:lpstr>
      <vt:lpstr>Arial MT</vt:lpstr>
      <vt:lpstr>Calibri</vt:lpstr>
      <vt:lpstr>Calibri Light</vt:lpstr>
      <vt:lpstr>Comfortaa</vt:lpstr>
      <vt:lpstr>Open 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Komponen Kurikulum Satuan Pendidikan</vt:lpstr>
      <vt:lpstr>Komponen Kurikulum Satuan Pendidikan</vt:lpstr>
      <vt:lpstr>Perencanaan Pembelajaran</vt:lpstr>
      <vt:lpstr>PowerPoint Presentation</vt:lpstr>
      <vt:lpstr>PowerPoint Presentation</vt:lpstr>
      <vt:lpstr>Perencanaan Pembelajaran untuk Intrakurikuler</vt:lpstr>
      <vt:lpstr>Perencanaan Pembelajaran di Satuan Pendidikan</vt:lpstr>
      <vt:lpstr>Kemendikdasmen akan menerapkan pendekatan pembelajaran mendalam yang memuliakan agar tercipta suasana belajar dan proses pembelajaran berkesadaran, bermakna, dan menggembirakan.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wardi</dc:creator>
  <cp:lastModifiedBy>MSI</cp:lastModifiedBy>
  <cp:revision>230</cp:revision>
  <dcterms:created xsi:type="dcterms:W3CDTF">2021-06-26T13:21:52Z</dcterms:created>
  <dcterms:modified xsi:type="dcterms:W3CDTF">2025-07-16T08:33:33Z</dcterms:modified>
</cp:coreProperties>
</file>